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040" r:id="rId4"/>
    <p:sldMasterId id="2147484059" r:id="rId5"/>
    <p:sldMasterId id="2147484061" r:id="rId6"/>
    <p:sldMasterId id="2147484080" r:id="rId7"/>
  </p:sldMasterIdLst>
  <p:notesMasterIdLst>
    <p:notesMasterId r:id="rId21"/>
  </p:notesMasterIdLst>
  <p:handoutMasterIdLst>
    <p:handoutMasterId r:id="rId22"/>
  </p:handoutMasterIdLst>
  <p:sldIdLst>
    <p:sldId id="333" r:id="rId8"/>
    <p:sldId id="274" r:id="rId9"/>
    <p:sldId id="312" r:id="rId10"/>
    <p:sldId id="331" r:id="rId11"/>
    <p:sldId id="2033882397" r:id="rId12"/>
    <p:sldId id="307" r:id="rId13"/>
    <p:sldId id="2033882394" r:id="rId14"/>
    <p:sldId id="308" r:id="rId15"/>
    <p:sldId id="2033882396" r:id="rId16"/>
    <p:sldId id="2696" r:id="rId17"/>
    <p:sldId id="2692" r:id="rId18"/>
    <p:sldId id="319" r:id="rId19"/>
    <p:sldId id="320" r:id="rId20"/>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Lst>
  <p:custDataLst>
    <p:tags r:id="rId27"/>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City of San Jose 2023" id="{9E642C7D-A089-4E32-9A99-69026D4904F1}">
          <p14:sldIdLst>
            <p14:sldId id="333"/>
            <p14:sldId id="274"/>
            <p14:sldId id="312"/>
            <p14:sldId id="331"/>
            <p14:sldId id="2033882397"/>
            <p14:sldId id="307"/>
            <p14:sldId id="2033882394"/>
            <p14:sldId id="308"/>
            <p14:sldId id="2033882396"/>
            <p14:sldId id="2696"/>
            <p14:sldId id="2692"/>
            <p14:sldId id="319"/>
            <p14:sldId id="320"/>
          </p14:sldIdLst>
        </p14:section>
      </p14:sectionLst>
    </p:ext>
    <p:ext uri="{EFAFB233-063F-42B5-8137-9DF3F51BA10A}">
      <p15:sldGuideLst xmlns:p15="http://schemas.microsoft.com/office/powerpoint/2012/main">
        <p15:guide id="8" orient="horz" pos="2618" userDrawn="1">
          <p15:clr>
            <a:srgbClr val="A4A3A4"/>
          </p15:clr>
        </p15:guide>
        <p15:guide id="9" pos="4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07D35-38D5-DA70-D00A-F43F3D62E7A8}" name="Jeromy Johnson" initials="JJ" userId="S::jerojo@vsp.com::91e79e8a-d9ad-45e9-99c6-b2f3ab7813ac" providerId="AD"/>
  <p188:author id="{B4A71936-CCDB-0965-B4C4-145DB0677C37}" name="Karen Houchens" initials="KH" userId="S::kareho2@vsp.com::7cfb2e8b-35c2-4023-9102-c9efa98b8d87" providerId="AD"/>
  <p188:author id="{C3D8CE52-CCD0-FE1A-40D1-F88D47AC0A0C}" name="Will Peterson" initials="WP" userId="S::willpe3@vsp.com::f289df85-463f-42b8-922a-438f49ba3f44" providerId="AD"/>
  <p188:author id="{E78AFF79-3DD1-AB30-CA39-6E59DE0BBC40}" name="Holli Gaitan" initials="HG" userId="S::hollli@vsp.com::cbc60d3e-cff2-4e45-8d57-1f07f4520913" providerId="AD"/>
  <p188:author id="{90031CAC-8669-544B-04B8-3AA6F1F723DA}" name="Carolyn Vu" initials="CV" userId="S::carovu@vsp.com::67375f6a-a1ac-4378-90b2-7f211f262748" providerId="AD"/>
  <p188:author id="{2F7693B1-C585-B436-2C4B-D8AA2A29BE7A}" name="Chelsea Norville" initials="CN" userId="S::chelno@vsp.com::9b760e1d-f03d-40dc-92ed-c6201b31b7be" providerId="AD"/>
  <p188:author id="{996A2BB3-1D72-5D49-9F18-74161EC39CF4}" name="Stephanie Riley" initials="SR" userId="S::stepri2@vsp.com::58afd6c6-07e3-4670-88e4-e734fafaeb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t Barrenechea" initials="PB" lastIdx="38" clrIdx="6">
    <p:extLst>
      <p:ext uri="{19B8F6BF-5375-455C-9EA6-DF929625EA0E}">
        <p15:presenceInfo xmlns:p15="http://schemas.microsoft.com/office/powerpoint/2012/main" userId="S::patba@vsp.com::32befcdc-fc81-46ca-8906-c002c1f2c97c" providerId="AD"/>
      </p:ext>
    </p:extLst>
  </p:cmAuthor>
  <p:cmAuthor id="1" name="Carolyn Vu" initials="CV" lastIdx="121" clrIdx="0">
    <p:extLst>
      <p:ext uri="{19B8F6BF-5375-455C-9EA6-DF929625EA0E}">
        <p15:presenceInfo xmlns:p15="http://schemas.microsoft.com/office/powerpoint/2012/main" userId="S::carovu@vsp.com::67375f6a-a1ac-4378-90b2-7f211f262748" providerId="AD"/>
      </p:ext>
    </p:extLst>
  </p:cmAuthor>
  <p:cmAuthor id="8" name="Colleen Sullivan" initials="CS" lastIdx="14" clrIdx="7">
    <p:extLst>
      <p:ext uri="{19B8F6BF-5375-455C-9EA6-DF929625EA0E}">
        <p15:presenceInfo xmlns:p15="http://schemas.microsoft.com/office/powerpoint/2012/main" userId="S::CollSu@vsp.com::00fc8f34-746b-4621-9aea-12ce3f341005" providerId="AD"/>
      </p:ext>
    </p:extLst>
  </p:cmAuthor>
  <p:cmAuthor id="2" name="Kirsten Geney" initials="KG" lastIdx="38" clrIdx="1">
    <p:extLst>
      <p:ext uri="{19B8F6BF-5375-455C-9EA6-DF929625EA0E}">
        <p15:presenceInfo xmlns:p15="http://schemas.microsoft.com/office/powerpoint/2012/main" userId="S::kirsge@vsp.com::97931eb6-9310-4db4-931e-f42ef9a46b0a" providerId="AD"/>
      </p:ext>
    </p:extLst>
  </p:cmAuthor>
  <p:cmAuthor id="3" name="Jeromy Johnson" initials="JJ" lastIdx="7" clrIdx="2">
    <p:extLst>
      <p:ext uri="{19B8F6BF-5375-455C-9EA6-DF929625EA0E}">
        <p15:presenceInfo xmlns:p15="http://schemas.microsoft.com/office/powerpoint/2012/main" userId="S::jerojo@vsp.com::91e79e8a-d9ad-45e9-99c6-b2f3ab7813ac" providerId="AD"/>
      </p:ext>
    </p:extLst>
  </p:cmAuthor>
  <p:cmAuthor id="4" name="Will Peterson" initials="WP" lastIdx="8" clrIdx="3">
    <p:extLst>
      <p:ext uri="{19B8F6BF-5375-455C-9EA6-DF929625EA0E}">
        <p15:presenceInfo xmlns:p15="http://schemas.microsoft.com/office/powerpoint/2012/main" userId="S::willpe3@vsp.com::f289df85-463f-42b8-922a-438f49ba3f44" providerId="AD"/>
      </p:ext>
    </p:extLst>
  </p:cmAuthor>
  <p:cmAuthor id="5" name="Nicole Barnhart" initials="NB" lastIdx="39" clrIdx="4">
    <p:extLst>
      <p:ext uri="{19B8F6BF-5375-455C-9EA6-DF929625EA0E}">
        <p15:presenceInfo xmlns:p15="http://schemas.microsoft.com/office/powerpoint/2012/main" userId="S::nicoba@vsp.com::5bfb86b8-7427-417e-b930-3c5d1af31bae" providerId="AD"/>
      </p:ext>
    </p:extLst>
  </p:cmAuthor>
  <p:cmAuthor id="6" name="Ral Weekly" initials="RW" lastIdx="1" clrIdx="5">
    <p:extLst>
      <p:ext uri="{19B8F6BF-5375-455C-9EA6-DF929625EA0E}">
        <p15:presenceInfo xmlns:p15="http://schemas.microsoft.com/office/powerpoint/2012/main" userId="S::ralwe@vsp.com::6daa7587-3b1a-47f4-8ad7-8d822b2fd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0FF"/>
    <a:srgbClr val="FFD200"/>
    <a:srgbClr val="ECECED"/>
    <a:srgbClr val="000000"/>
    <a:srgbClr val="00A3DB"/>
    <a:srgbClr val="003046"/>
    <a:srgbClr val="C2C2CA"/>
    <a:srgbClr val="009FDF"/>
    <a:srgbClr val="9FCC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7F3EF-FF98-4263-ACD5-933CDA812446}" v="21" dt="2022-10-20T22:38:37.172"/>
  </p1510:revLst>
</p1510:revInfo>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618"/>
        <p:guide pos="463"/>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1.fntdata"/><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gs" Target="tags/tag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10/19/2023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10/19/2023</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a:t>Generic Script:</a:t>
            </a:r>
          </a:p>
          <a:p>
            <a:pPr marL="0" marR="0" lvl="0" indent="0" algn="l" defTabSz="931587" rtl="0" eaLnBrk="1" fontAlgn="auto" latinLnBrk="0" hangingPunct="1">
              <a:lnSpc>
                <a:spcPct val="100000"/>
              </a:lnSpc>
              <a:spcBef>
                <a:spcPts val="0"/>
              </a:spcBef>
              <a:spcAft>
                <a:spcPts val="0"/>
              </a:spcAft>
              <a:buClrTx/>
              <a:buSzTx/>
              <a:buFontTx/>
              <a:buNone/>
              <a:tabLst/>
              <a:defRPr/>
            </a:pPr>
            <a:r>
              <a:rPr lang="en-US" sz="1050" b="0" i="0" kern="1200">
                <a:solidFill>
                  <a:schemeClr val="tx1"/>
                </a:solidFill>
                <a:effectLst/>
                <a:latin typeface="Arial" panose="020B0604020202020204" pitchFamily="34" charset="0"/>
                <a:ea typeface="+mn-ea"/>
                <a:cs typeface="+mn-cs"/>
              </a:rPr>
              <a:t>Thank you for taking the time to learn more about your benefit offering through VSP Vision Care! With VSP Vision Care, our goal is to help you see well and be well for a lifetime of good vision. Let’s take a look at the great benefits available to you.</a:t>
            </a:r>
            <a:endParaRPr lang="en-US" i="1"/>
          </a:p>
          <a:p>
            <a:endParaRPr lang="en-PH"/>
          </a:p>
        </p:txBody>
      </p:sp>
    </p:spTree>
    <p:extLst>
      <p:ext uri="{BB962C8B-B14F-4D97-AF65-F5344CB8AC3E}">
        <p14:creationId xmlns:p14="http://schemas.microsoft.com/office/powerpoint/2010/main" val="31432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0D39A10-E7B0-47E8-A70F-159CFE9A5BBC}"/>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1ECD143-883C-4677-979B-D1426038E89C}"/>
              </a:ext>
            </a:extLst>
          </p:cNvPr>
          <p:cNvSpPr>
            <a:spLocks noGrp="1"/>
          </p:cNvSpPr>
          <p:nvPr>
            <p:ph type="body" idx="1"/>
          </p:nvPr>
        </p:nvSpPr>
        <p:spPr/>
        <p:txBody>
          <a:bodyPr/>
          <a:lstStyle/>
          <a:p>
            <a:pPr>
              <a:defRPr/>
            </a:pPr>
            <a:r>
              <a:rPr lang="en-US" b="1" u="sng"/>
              <a:t>Script</a:t>
            </a:r>
          </a:p>
          <a:p>
            <a:pPr>
              <a:defRPr/>
            </a:pPr>
            <a:r>
              <a:rPr lang="en-US" b="0" u="none"/>
              <a:t>Both plans offer out-of-network reimbursement. Get the most out of your benefits and greater savings with a VSP network doctor.</a:t>
            </a:r>
          </a:p>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BAB5C58-4BF9-43E3-86CE-2B3F2544ECD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34984787-AE98-442D-ABF7-B66835A93578}"/>
              </a:ext>
            </a:extLst>
          </p:cNvPr>
          <p:cNvSpPr>
            <a:spLocks noGrp="1"/>
          </p:cNvSpPr>
          <p:nvPr>
            <p:ph type="body" idx="1"/>
          </p:nvPr>
        </p:nvSpPr>
        <p:spPr/>
        <p:txBody>
          <a:bodyPr/>
          <a:lstStyle/>
          <a:p>
            <a:pPr>
              <a:defRPr/>
            </a:pPr>
            <a:r>
              <a:rPr lang="en-US" b="1" u="sng"/>
              <a:t>Script</a:t>
            </a:r>
          </a:p>
          <a:p>
            <a:pPr>
              <a:defRPr/>
            </a:pPr>
            <a:r>
              <a:rPr lang="en-US" b="0" u="none"/>
              <a:t>To submit an out-of-network claim, simply log into your account at vsp.com, where you can submit your claim, and track the progress and status of your claim.</a:t>
            </a:r>
          </a:p>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r>
              <a:rPr lang="en-US">
                <a:latin typeface="Arial" charset="0"/>
                <a:ea typeface="ＭＳ Ｐゴシック" charset="0"/>
                <a:cs typeface="ＭＳ Ｐゴシック" charset="0"/>
              </a:rPr>
              <a:t>And using your VSP benefit is easy. </a:t>
            </a:r>
            <a:r>
              <a:rPr lang="en-US">
                <a:solidFill>
                  <a:srgbClr val="333333"/>
                </a:solidFill>
                <a:effectLst/>
              </a:rPr>
              <a:t>Once your plan is effective, create an account on vsp.com to review your personalized benefit information and easily search for an in-network doctor so you can find a provider who's right for you</a:t>
            </a:r>
            <a:r>
              <a:rPr lang="en-US">
                <a:latin typeface="Arial" charset="0"/>
                <a:ea typeface="ＭＳ Ｐゴシック" charset="0"/>
                <a:cs typeface="Arial" charset="0"/>
              </a:rPr>
              <a:t>. And don’t forget you can maximize your benefits when you visit a Premier Program location. Then, at your appointment, simply tell</a:t>
            </a:r>
            <a:r>
              <a:rPr lang="en-US" baseline="0">
                <a:latin typeface="Arial" charset="0"/>
                <a:ea typeface="ＭＳ Ｐゴシック" charset="0"/>
                <a:cs typeface="Arial" charset="0"/>
              </a:rPr>
              <a:t> the doctor’s office you </a:t>
            </a:r>
            <a:r>
              <a:rPr lang="en-US">
                <a:latin typeface="Arial" charset="0"/>
                <a:ea typeface="ＭＳ Ｐゴシック" charset="0"/>
                <a:cs typeface="Arial" charset="0"/>
              </a:rPr>
              <a:t>have VSP. There’s no ID card needed or claim forms to complete when you see a VSP network doctor. </a:t>
            </a:r>
            <a:endParaRPr lang="en-US">
              <a:latin typeface="Arial" charset="0"/>
              <a:ea typeface="ＭＳ Ｐゴシック" charset="0"/>
              <a:cs typeface="ＭＳ Ｐゴシック" charset="0"/>
            </a:endParaRPr>
          </a:p>
          <a:p>
            <a:endParaRPr lang="en-PH"/>
          </a:p>
        </p:txBody>
      </p:sp>
    </p:spTree>
    <p:extLst>
      <p:ext uri="{BB962C8B-B14F-4D97-AF65-F5344CB8AC3E}">
        <p14:creationId xmlns:p14="http://schemas.microsoft.com/office/powerpoint/2010/main" val="391612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2400" b="0" i="0" kern="1200">
                <a:solidFill>
                  <a:schemeClr val="tx1"/>
                </a:solidFill>
                <a:effectLst/>
                <a:latin typeface="Arial" panose="020B0604020202020204" pitchFamily="34" charset="0"/>
                <a:ea typeface="+mn-ea"/>
                <a:cs typeface="+mn-cs"/>
              </a:rPr>
              <a:t>VSP helps you see well and be well with the coverage and quality care you deserve. To learn more, contact us by calling VSP Member Services or by visiting us online at vsp.com.</a:t>
            </a:r>
            <a:endParaRPr lang="en-US" sz="2400" b="0"/>
          </a:p>
          <a:p>
            <a:pPr defTabSz="931774">
              <a:defRPr/>
            </a:pPr>
            <a:endParaRPr lang="en-US" sz="240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398732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E47EDBC-F0B9-44B3-BDF8-8630AA1F46DF}"/>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616C34EC-054C-4EA4-B80A-F4EC0550C9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050" b="1" i="0" u="sng">
                <a:solidFill>
                  <a:srgbClr val="444444"/>
                </a:solidFill>
                <a:latin typeface="Arial" panose="020B0604020202020204" pitchFamily="34" charset="0"/>
              </a:rPr>
              <a:t>Script</a:t>
            </a:r>
            <a:endParaRPr lang="en-US" sz="1050" b="1" i="0" u="sng">
              <a:solidFill>
                <a:srgbClr val="444444"/>
              </a:solidFill>
              <a:latin typeface="Calibri" panose="020F0502020204030204" pitchFamily="34" charset="0"/>
            </a:endParaRPr>
          </a:p>
          <a:p>
            <a:pPr>
              <a:defRPr/>
            </a:pPr>
            <a:r>
              <a:rPr lang="en-US" sz="1050">
                <a:solidFill>
                  <a:srgbClr val="000000"/>
                </a:solidFill>
                <a:latin typeface="Arial" panose="020B0604020202020204" pitchFamily="34" charset="0"/>
              </a:rPr>
              <a:t>Members get access to care that’s constantly improving, because VSP never stops innovating. Since the very beginning, VSP has been raising the bar in vision care. In fact, we created the very first vision insurance plan, all with the goal of helping people see by expanding access to affordable eye care.</a:t>
            </a:r>
            <a:r>
              <a:rPr lang="en-US" sz="1050">
                <a:solidFill>
                  <a:srgbClr val="444444"/>
                </a:solidFill>
                <a:latin typeface="Arial" panose="020B0604020202020204" pitchFamily="34" charset="0"/>
              </a:rPr>
              <a:t>​</a:t>
            </a:r>
            <a:endParaRPr lang="en-US" sz="1050">
              <a:solidFill>
                <a:srgbClr val="444444"/>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a:latin typeface="Arial" charset="0"/>
                <a:ea typeface="ＭＳ Ｐゴシック" charset="0"/>
                <a:cs typeface="ＭＳ Ｐゴシック" charset="0"/>
              </a:rPr>
              <a:t>Here’s a look at the benefits available to you. When you choose a VSP vision plan, you will receive a WellVision Exam covered every year. </a:t>
            </a:r>
            <a:endParaRPr lang="en-US">
              <a:latin typeface="Arial" charset="0"/>
              <a:ea typeface="ＭＳ Ｐゴシック" charset="0"/>
            </a:endParaRPr>
          </a:p>
          <a:p>
            <a:endParaRPr lang="en-PH"/>
          </a:p>
        </p:txBody>
      </p:sp>
    </p:spTree>
    <p:extLst>
      <p:ext uri="{BB962C8B-B14F-4D97-AF65-F5344CB8AC3E}">
        <p14:creationId xmlns:p14="http://schemas.microsoft.com/office/powerpoint/2010/main" val="180166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b="1" u="sng">
                <a:solidFill>
                  <a:srgbClr val="DA846B"/>
                </a:solidFill>
                <a:effectLst/>
              </a:rPr>
              <a:t>Generic Script:</a:t>
            </a:r>
            <a:endParaRPr lang="en-US" b="1">
              <a:effectLst/>
            </a:endParaRPr>
          </a:p>
          <a:p>
            <a:pPr algn="l"/>
            <a:r>
              <a:rPr lang="en-US" sz="1050">
                <a:solidFill>
                  <a:srgbClr val="DA846B"/>
                </a:solidFill>
                <a:effectLst/>
              </a:rPr>
              <a:t>With </a:t>
            </a:r>
            <a:r>
              <a:rPr lang="en-US" sz="1050">
                <a:solidFill>
                  <a:srgbClr val="FF0000"/>
                </a:solidFill>
                <a:effectLst/>
                <a:ea typeface="Calibri" panose="020F0502020204030204" pitchFamily="34" charset="0"/>
              </a:rPr>
              <a:t>Essential Medical Eye Care</a:t>
            </a:r>
            <a:r>
              <a:rPr lang="en-US" sz="1050">
                <a:solidFill>
                  <a:srgbClr val="DA846B"/>
                </a:solidFill>
                <a:effectLst/>
              </a:rPr>
              <a:t>, here’s what’s covered:</a:t>
            </a:r>
            <a:endParaRPr lang="en-US">
              <a:effectLst/>
            </a:endParaRPr>
          </a:p>
          <a:p>
            <a:pPr marL="285750" indent="-285750" algn="l">
              <a:buFont typeface="Arial" panose="020B0604020202020204" pitchFamily="34" charset="0"/>
              <a:buChar char="•"/>
            </a:pPr>
            <a:r>
              <a:rPr lang="en-US" sz="1050">
                <a:solidFill>
                  <a:srgbClr val="DA846B"/>
                </a:solidFill>
                <a:effectLst/>
              </a:rPr>
              <a:t>Fully covered retinal screening for members with diabetes who do not have diabetic eye disease </a:t>
            </a:r>
            <a:endParaRPr lang="en-US" sz="1200">
              <a:solidFill>
                <a:schemeClr val="tx1"/>
              </a:solidFill>
              <a:effectLst/>
            </a:endParaRPr>
          </a:p>
          <a:p>
            <a:pPr marL="285750" indent="-285750" algn="l">
              <a:buFont typeface="Arial" panose="020B0604020202020204" pitchFamily="34" charset="0"/>
              <a:buChar char="•"/>
            </a:pPr>
            <a:r>
              <a:rPr lang="en-US" sz="1050">
                <a:solidFill>
                  <a:srgbClr val="DA846B"/>
                </a:solidFill>
                <a:effectLst/>
              </a:rPr>
              <a:t>Exams and services to treat immediate issues like pink eye and sudden changes in vision</a:t>
            </a:r>
            <a:endParaRPr lang="en-US" sz="1200">
              <a:solidFill>
                <a:schemeClr val="tx1"/>
              </a:solidFill>
              <a:effectLst/>
            </a:endParaRPr>
          </a:p>
          <a:p>
            <a:pPr marL="285750" indent="-285750" algn="l">
              <a:buFont typeface="Arial" panose="020B0604020202020204" pitchFamily="34" charset="0"/>
              <a:buChar char="•"/>
            </a:pPr>
            <a:r>
              <a:rPr lang="en-US" sz="1050">
                <a:solidFill>
                  <a:srgbClr val="DA846B"/>
                </a:solidFill>
                <a:effectLst/>
              </a:rPr>
              <a:t>Treatment options to monitor ongoing conditions such as dry eye, diabetic eye disease, glaucoma, and more</a:t>
            </a:r>
            <a:br>
              <a:rPr lang="en-US">
                <a:effectLst/>
              </a:rPr>
            </a:br>
            <a:endParaRPr lang="en-US">
              <a:effectLst/>
            </a:endParaRPr>
          </a:p>
          <a:p>
            <a:pPr algn="l"/>
            <a:r>
              <a:rPr lang="en-US" sz="1050">
                <a:solidFill>
                  <a:srgbClr val="DA846B"/>
                </a:solidFill>
                <a:effectLst/>
              </a:rPr>
              <a:t>This coverage is supplementary and in most cases your health insurance will be billed first. You may be able to coordinate with your VSP benefits in order to help reduce out-of-pocket costs. If your VSP doctor doesn’t participate with your medical insurance plan, VSP has you covered with only the cost of your copay.</a:t>
            </a:r>
            <a:endParaRPr lang="en-US">
              <a:effectLst/>
            </a:endParaRPr>
          </a:p>
          <a:p>
            <a:pPr algn="l"/>
            <a:endParaRPr lang="en-US" sz="1050">
              <a:solidFill>
                <a:srgbClr val="DA846B"/>
              </a:solidFill>
              <a:effectLst/>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3620260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a:t>Finding retinal disorders early is critical to potentially preventing serious disease progression and even vision loss.</a:t>
            </a:r>
            <a:r>
              <a:rPr lang="en-US" sz="1050"/>
              <a:t> The digital imaging system takes a picture of the inside of your eye </a:t>
            </a:r>
            <a:r>
              <a:rPr lang="en-US" sz="1050" i="1"/>
              <a:t>and</a:t>
            </a:r>
            <a:r>
              <a:rPr lang="en-US" sz="1050"/>
              <a:t> helps your VSP network doctor detect and manage eye and health conditions like–glaucoma, diabetes, and macular degeneration. </a:t>
            </a:r>
            <a:endParaRPr lang="en-US" sz="1050" b="1" i="1"/>
          </a:p>
        </p:txBody>
      </p:sp>
    </p:spTree>
    <p:extLst>
      <p:ext uri="{BB962C8B-B14F-4D97-AF65-F5344CB8AC3E}">
        <p14:creationId xmlns:p14="http://schemas.microsoft.com/office/powerpoint/2010/main" val="355035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a:t>Generic Script:</a:t>
            </a:r>
          </a:p>
          <a:p>
            <a:pPr defTabSz="898136">
              <a:defRPr/>
            </a:pPr>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As a VSP-owned company, Eyeconic is the only website that seamlessly connects VSP vision benefits to a members’ account. By applying your vision benefits, you see savings in real time.</a:t>
            </a:r>
          </a:p>
          <a:p>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Save time and money on quality eyewear with a few easy clicks. </a:t>
            </a:r>
            <a:br>
              <a:rPr lang="en-US" sz="1050" b="0" i="0" kern="1200">
                <a:solidFill>
                  <a:schemeClr val="tx1"/>
                </a:solidFill>
                <a:effectLst/>
                <a:latin typeface="Arial" panose="020B0604020202020204" pitchFamily="34" charset="0"/>
                <a:ea typeface="+mn-ea"/>
                <a:cs typeface="+mn-cs"/>
              </a:rPr>
            </a:br>
            <a:endParaRPr lang="en-US" sz="1050" b="0" i="0" kern="1200">
              <a:solidFill>
                <a:schemeClr val="tx1"/>
              </a:solidFill>
              <a:effectLst/>
              <a:latin typeface="Arial" panose="020B0604020202020204" pitchFamily="34" charset="0"/>
              <a:ea typeface="+mn-ea"/>
              <a:cs typeface="+mn-cs"/>
            </a:endParaRPr>
          </a:p>
          <a:p>
            <a:r>
              <a:rPr lang="en-US" sz="1050" b="0" i="0" kern="1200">
                <a:solidFill>
                  <a:schemeClr val="tx1"/>
                </a:solidFill>
                <a:effectLst/>
                <a:latin typeface="Arial" panose="020B0604020202020204" pitchFamily="34" charset="0"/>
                <a:ea typeface="+mn-ea"/>
                <a:cs typeface="+mn-cs"/>
              </a:rPr>
              <a:t>1. Connect your vision insurance </a:t>
            </a:r>
          </a:p>
          <a:p>
            <a:r>
              <a:rPr lang="en-US" sz="1050" b="0" i="0" kern="1200">
                <a:solidFill>
                  <a:schemeClr val="tx1"/>
                </a:solidFill>
                <a:effectLst/>
                <a:latin typeface="Arial" panose="020B0604020202020204" pitchFamily="34" charset="0"/>
                <a:ea typeface="+mn-ea"/>
                <a:cs typeface="+mn-cs"/>
              </a:rPr>
              <a:t>2. Select your product </a:t>
            </a:r>
          </a:p>
          <a:p>
            <a:r>
              <a:rPr lang="en-US" sz="1050" b="0" i="0" kern="120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a:solidFill>
                <a:schemeClr val="tx1"/>
              </a:solidFill>
              <a:effectLst/>
              <a:latin typeface="Arial" panose="020B0604020202020204" pitchFamily="34" charset="0"/>
              <a:ea typeface="+mn-ea"/>
              <a:cs typeface="+mn-cs"/>
            </a:endParaRPr>
          </a:p>
          <a:p>
            <a:r>
              <a:rPr lang="en-US" sz="1050" b="0" i="0" kern="1200">
                <a:solidFill>
                  <a:schemeClr val="tx1"/>
                </a:solidFill>
                <a:effectLst/>
                <a:latin typeface="Arial" panose="020B0604020202020204" pitchFamily="34" charset="0"/>
                <a:ea typeface="+mn-ea"/>
                <a:cs typeface="+mn-cs"/>
              </a:rPr>
              <a:t>Eyeconic offers a variety of well-known name brands and contact lenses. Choose from over 70 eyewear brands and over 1600 styles.</a:t>
            </a:r>
          </a:p>
          <a:p>
            <a:r>
              <a:rPr lang="en-US" sz="1050" b="0" i="0" kern="1200">
                <a:solidFill>
                  <a:schemeClr val="tx1"/>
                </a:solidFill>
                <a:effectLst/>
                <a:latin typeface="Arial" panose="020B0604020202020204" pitchFamily="34" charset="0"/>
                <a:ea typeface="+mn-ea"/>
                <a:cs typeface="+mn-cs"/>
              </a:rPr>
              <a:t> </a:t>
            </a:r>
          </a:p>
        </p:txBody>
      </p:sp>
    </p:spTree>
    <p:extLst>
      <p:ext uri="{BB962C8B-B14F-4D97-AF65-F5344CB8AC3E}">
        <p14:creationId xmlns:p14="http://schemas.microsoft.com/office/powerpoint/2010/main" val="208122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a:t>Generic Script:</a:t>
            </a:r>
          </a:p>
          <a:p>
            <a:r>
              <a:rPr lang="en-US" sz="1050" b="0" i="0" kern="1200">
                <a:solidFill>
                  <a:schemeClr val="tx1"/>
                </a:solidFill>
                <a:latin typeface="Arial" panose="020B0604020202020204" pitchFamily="34" charset="0"/>
                <a:ea typeface="+mn-ea"/>
                <a:cs typeface="+mn-cs"/>
              </a:rPr>
              <a:t>At VSP, our commitment to your well-being extends to your financial wellness. Members get access to Exclusive Member Extras--up to $3,000 in savings on leading industry brands. Plus, VSP members always get an extra $20 to spend on featured frame brands. That way you get the low-out-of-pocket costs your family needs. </a:t>
            </a:r>
          </a:p>
          <a:p>
            <a:r>
              <a:rPr lang="en-US" sz="1050" b="0" i="0" kern="1200">
                <a:solidFill>
                  <a:schemeClr val="tx1"/>
                </a:solidFill>
                <a:latin typeface="Arial" panose="020B0604020202020204" pitchFamily="34" charset="0"/>
                <a:ea typeface="+mn-ea"/>
                <a:cs typeface="+mn-cs"/>
              </a:rPr>
              <a:t>Exclusive Member Extras includes:</a:t>
            </a:r>
            <a:endParaRPr lang="en-US" sz="1050">
              <a:latin typeface="Arial" charset="0"/>
              <a:ea typeface="ＭＳ Ｐゴシック" charset="0"/>
              <a:cs typeface="ＭＳ Ｐゴシック" charset="0"/>
            </a:endParaRP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charset="0"/>
                <a:ea typeface="ＭＳ Ｐゴシック" charset="0"/>
                <a:cs typeface="ＭＳ Ｐゴシック" charset="0"/>
              </a:rPr>
              <a:t>Special deal on glasses – extra $50 on featured frame brands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charset="0"/>
                <a:ea typeface="ＭＳ Ｐゴシック" charset="0"/>
                <a:cs typeface="ＭＳ Ｐゴシック" charset="0"/>
              </a:rPr>
              <a:t>Up to 40% off lens enhancements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charset="0"/>
                <a:ea typeface="ＭＳ Ｐゴシック" charset="0"/>
                <a:cs typeface="ＭＳ Ｐゴシック" charset="0"/>
              </a:rPr>
              <a:t>Visit vsp.com to see additional savings on contacts, LASIK, diabetes care, hearing aids, and financing </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charset="0"/>
                <a:ea typeface="ＭＳ Ｐゴシック" charset="0"/>
                <a:cs typeface="ＭＳ Ｐゴシック" charset="0"/>
              </a:rPr>
              <a:t>Offers vary based on state and benefit plan. Brands and offers subject to change. </a:t>
            </a:r>
            <a:endParaRPr lang="en-US" sz="1050" i="1">
              <a:latin typeface="Arial" charset="0"/>
              <a:ea typeface="ＭＳ Ｐゴシック" charset="0"/>
            </a:endParaRPr>
          </a:p>
          <a:p>
            <a:endParaRPr lang="en-PH"/>
          </a:p>
        </p:txBody>
      </p:sp>
    </p:spTree>
    <p:extLst>
      <p:ext uri="{BB962C8B-B14F-4D97-AF65-F5344CB8AC3E}">
        <p14:creationId xmlns:p14="http://schemas.microsoft.com/office/powerpoint/2010/main" val="274778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1050" b="1" u="sng"/>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a:t>Like vision loss, hearing loss can have a huge impact on your quality of life. </a:t>
            </a:r>
            <a:r>
              <a:rPr lang="en-US" b="0"/>
              <a:t>As a VSP member, you have access to savings on hearing aids through VSP’s partnership with </a:t>
            </a:r>
            <a:r>
              <a:rPr lang="en-US" b="0" err="1"/>
              <a:t>TruHearing</a:t>
            </a:r>
            <a:r>
              <a:rPr lang="en-US" b="0"/>
              <a:t>. Visit truhearing.com/</a:t>
            </a:r>
            <a:r>
              <a:rPr lang="en-US" b="0" err="1"/>
              <a:t>vsp</a:t>
            </a:r>
            <a:r>
              <a:rPr lang="en-US" b="0"/>
              <a:t> to learn more. </a:t>
            </a:r>
          </a:p>
          <a:p>
            <a:endParaRPr lang="en-US" b="1"/>
          </a:p>
          <a:p>
            <a:r>
              <a:rPr lang="en-US" b="1"/>
              <a:t>Legal Disclaimer: </a:t>
            </a:r>
          </a:p>
          <a:p>
            <a:r>
              <a:rPr lang="en-US" b="0"/>
              <a:t>VSP is providing information to its members but does not offer or provide any discount hearing program. The relationship between VSP and </a:t>
            </a:r>
            <a:r>
              <a:rPr lang="en-US" b="0" err="1"/>
              <a:t>TruHearing</a:t>
            </a:r>
            <a:r>
              <a:rPr lang="en-US" b="0"/>
              <a:t> is that of independent contractors. VSP makes no endorsement, representations, or warranties regarding any products or services offered by </a:t>
            </a:r>
            <a:r>
              <a:rPr lang="en-US" b="0" err="1"/>
              <a:t>TruHearing</a:t>
            </a:r>
            <a:r>
              <a:rPr lang="en-US" b="0"/>
              <a:t>, a third-party vendor. The vendor is solely responsible for the products or services offered by them. If you have any questions regarding the services offered here, you should contact the vendor directly.</a:t>
            </a:r>
          </a:p>
          <a:p>
            <a:endParaRPr lang="en-US" b="0"/>
          </a:p>
          <a:p>
            <a:r>
              <a:rPr lang="en-US" b="0" err="1"/>
              <a:t>TruHearing</a:t>
            </a:r>
            <a:r>
              <a:rPr lang="en-US" b="0"/>
              <a:t> offers individuals the opportunity to purchase hearing aids at discounted prices, including individuals covered by self-funded health plans not subject to state insurance or health plan regulations. </a:t>
            </a:r>
            <a:r>
              <a:rPr lang="en-US" b="0" err="1"/>
              <a:t>TruHearing</a:t>
            </a:r>
            <a:r>
              <a:rPr lang="en-US" b="0"/>
              <a:t> is not insurance and not subject to state insurance regulations. </a:t>
            </a:r>
            <a:r>
              <a:rPr lang="en-US" b="0" err="1"/>
              <a:t>TruHearing</a:t>
            </a:r>
            <a:r>
              <a:rPr lang="en-US" b="0"/>
              <a:t> provides discounts to certain healthcare groups for hearing aid sales and services; </a:t>
            </a:r>
            <a:r>
              <a:rPr lang="en-US" b="0" err="1"/>
              <a:t>TruHearing</a:t>
            </a:r>
            <a:r>
              <a:rPr lang="en-US" b="0"/>
              <a:t> provides fitting, programming, and three adjustment visits at no cost; the member is obligated to pay for testing, and all post-fitting hearing care services, but will receive a discount from those healthcare providers who have contracted with </a:t>
            </a:r>
            <a:r>
              <a:rPr lang="en-US" b="0" err="1"/>
              <a:t>TruHearing</a:t>
            </a:r>
            <a:r>
              <a:rPr lang="en-US" b="0"/>
              <a:t>. Not available directly from VSP in the states of Washington and California.</a:t>
            </a:r>
          </a:p>
          <a:p>
            <a:endParaRPr lang="en-PH"/>
          </a:p>
        </p:txBody>
      </p:sp>
    </p:spTree>
    <p:extLst>
      <p:ext uri="{BB962C8B-B14F-4D97-AF65-F5344CB8AC3E}">
        <p14:creationId xmlns:p14="http://schemas.microsoft.com/office/powerpoint/2010/main" val="81523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r>
              <a:rPr lang="en-US" u="none" baseline="0">
                <a:latin typeface="Arial" pitchFamily="34" charset="0"/>
                <a:ea typeface="ＭＳ Ｐゴシック" charset="0"/>
                <a:cs typeface="Arial" pitchFamily="34" charset="0"/>
              </a:rPr>
              <a:t>No matter where you’re located, you have convenient access to a VSP provider. </a:t>
            </a:r>
          </a:p>
          <a:p>
            <a:r>
              <a:rPr lang="en-US" baseline="0">
                <a:latin typeface="Arial" pitchFamily="34" charset="0"/>
                <a:ea typeface="ＭＳ Ｐゴシック" charset="0"/>
                <a:cs typeface="Arial" pitchFamily="34" charset="0"/>
              </a:rPr>
              <a:t>As a member, you</a:t>
            </a:r>
            <a:r>
              <a:rPr lang="en-US">
                <a:latin typeface="Arial" pitchFamily="34" charset="0"/>
                <a:ea typeface="ＭＳ Ｐゴシック" charset="0"/>
                <a:cs typeface="Arial" pitchFamily="34" charset="0"/>
              </a:rPr>
              <a:t> can maximize your benefits when you visit</a:t>
            </a:r>
            <a:r>
              <a:rPr lang="en-US" baseline="0">
                <a:latin typeface="Arial" pitchFamily="34" charset="0"/>
                <a:ea typeface="ＭＳ Ｐゴシック" charset="0"/>
                <a:cs typeface="Arial" pitchFamily="34" charset="0"/>
              </a:rPr>
              <a:t> a Premier Program location, </a:t>
            </a:r>
            <a:r>
              <a:rPr lang="en-US" altLang="ja-JP" baseline="0">
                <a:latin typeface="Arial" pitchFamily="34" charset="0"/>
                <a:ea typeface="ＭＳ Ｐゴシック" charset="0"/>
                <a:cs typeface="Arial" pitchFamily="34" charset="0"/>
              </a:rPr>
              <a:t>including:</a:t>
            </a:r>
          </a:p>
          <a:p>
            <a:pPr marL="178001" indent="-178001">
              <a:buFont typeface="Arial" pitchFamily="34" charset="0"/>
              <a:buChar char="•"/>
            </a:pPr>
            <a:r>
              <a:rPr lang="en-US">
                <a:latin typeface="Arial" pitchFamily="34" charset="0"/>
                <a:ea typeface="ＭＳ Ｐゴシック" charset="0"/>
                <a:cs typeface="Arial" pitchFamily="34" charset="0"/>
              </a:rPr>
              <a:t>Exclusive bonus offers available only at Premier Program locations</a:t>
            </a:r>
          </a:p>
          <a:p>
            <a:pPr marL="178001" indent="-178001">
              <a:buFont typeface="Arial" pitchFamily="34" charset="0"/>
              <a:buChar char="•"/>
            </a:pPr>
            <a:r>
              <a:rPr lang="en-US">
                <a:latin typeface="Arial" pitchFamily="34" charset="0"/>
                <a:ea typeface="ＭＳ Ｐゴシック" charset="0"/>
                <a:cs typeface="Arial" pitchFamily="34" charset="0"/>
              </a:rPr>
              <a:t>A wide selection of featured frame brands, backed by a one-year worry-free warranty if your glasses are broken or damaged</a:t>
            </a:r>
          </a:p>
          <a:p>
            <a:pPr marL="178001" indent="-178001">
              <a:buFont typeface="Arial" pitchFamily="34" charset="0"/>
              <a:buChar char="•"/>
            </a:pPr>
            <a:r>
              <a:rPr lang="en-US">
                <a:latin typeface="Arial" pitchFamily="34" charset="0"/>
                <a:ea typeface="ＭＳ Ｐゴシック" charset="0"/>
                <a:cs typeface="Arial" pitchFamily="34" charset="0"/>
              </a:rPr>
              <a:t>Access to the latest in high-definition technology with UNITY</a:t>
            </a:r>
            <a:r>
              <a:rPr lang="en-US" baseline="30000">
                <a:latin typeface="Arial" pitchFamily="34" charset="0"/>
                <a:ea typeface="ＭＳ Ｐゴシック" charset="0"/>
                <a:cs typeface="Arial" pitchFamily="34" charset="0"/>
              </a:rPr>
              <a:t>®</a:t>
            </a:r>
            <a:r>
              <a:rPr lang="en-US">
                <a:latin typeface="Arial" pitchFamily="34" charset="0"/>
                <a:ea typeface="ＭＳ Ｐゴシック" charset="0"/>
                <a:cs typeface="Arial" pitchFamily="34" charset="0"/>
              </a:rPr>
              <a:t> digital lenses available </a:t>
            </a:r>
          </a:p>
          <a:p>
            <a:pPr marL="178001" indent="-178001">
              <a:buFont typeface="Arial" pitchFamily="34" charset="0"/>
              <a:buChar char="•"/>
            </a:pPr>
            <a:r>
              <a:rPr lang="en-US" b="0">
                <a:latin typeface="Arial" pitchFamily="34" charset="0"/>
                <a:ea typeface="ＭＳ Ｐゴシック" charset="0"/>
                <a:cs typeface="Arial" pitchFamily="34" charset="0"/>
              </a:rPr>
              <a:t>Advanced eye exam technology, like retinal imaging</a:t>
            </a:r>
            <a:endParaRPr lang="en-US">
              <a:latin typeface="Arial" pitchFamily="34" charset="0"/>
              <a:ea typeface="ＭＳ Ｐゴシック" charset="0"/>
              <a:cs typeface="Arial" pitchFamily="34" charset="0"/>
            </a:endParaRPr>
          </a:p>
          <a:p>
            <a:endParaRPr lang="en-US" altLang="ja-JP" baseline="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53081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27064" y="581118"/>
            <a:ext cx="2323080" cy="668338"/>
          </a:xfrm>
          <a:prstGeom prst="rect">
            <a:avLst/>
          </a:prstGeom>
        </p:spPr>
      </p:pic>
    </p:spTree>
    <p:extLst>
      <p:ext uri="{BB962C8B-B14F-4D97-AF65-F5344CB8AC3E}">
        <p14:creationId xmlns:p14="http://schemas.microsoft.com/office/powerpoint/2010/main" val="20613910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829296"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4062510"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1295724"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8356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952500" y="1956684"/>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697271" y="1960663"/>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442043" y="1968620"/>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952500" y="1244638"/>
            <a:ext cx="8007521"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952501" y="2812382"/>
            <a:ext cx="2544098" cy="1704975"/>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697271" y="2812382"/>
            <a:ext cx="2544098" cy="1704975"/>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442739" y="2812382"/>
            <a:ext cx="2544098" cy="1704975"/>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14586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952500" y="1240060"/>
            <a:ext cx="8009622"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952500" y="196353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3007373" y="1967512"/>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5036130" y="1975469"/>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952500" y="3117403"/>
            <a:ext cx="1933948" cy="1594998"/>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3007549" y="3117403"/>
            <a:ext cx="1933948" cy="1594998"/>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5036482" y="3117403"/>
            <a:ext cx="1933948" cy="1594998"/>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7064886" y="1975469"/>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7065416" y="3117403"/>
            <a:ext cx="1922825" cy="1594998"/>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64263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3327524"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6" name="Picture Placeholder 13"/>
          <p:cNvSpPr>
            <a:spLocks noGrp="1"/>
          </p:cNvSpPr>
          <p:nvPr>
            <p:ph type="pic" sz="quarter" idx="21"/>
          </p:nvPr>
        </p:nvSpPr>
        <p:spPr>
          <a:xfrm>
            <a:off x="1346323"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7" name="Picture Placeholder 13"/>
          <p:cNvSpPr>
            <a:spLocks noGrp="1"/>
          </p:cNvSpPr>
          <p:nvPr>
            <p:ph type="pic" sz="quarter" idx="18"/>
          </p:nvPr>
        </p:nvSpPr>
        <p:spPr>
          <a:xfrm>
            <a:off x="7289927"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8" name="Picture Placeholder 13"/>
          <p:cNvSpPr>
            <a:spLocks noGrp="1"/>
          </p:cNvSpPr>
          <p:nvPr>
            <p:ph type="pic" sz="quarter" idx="19"/>
          </p:nvPr>
        </p:nvSpPr>
        <p:spPr>
          <a:xfrm>
            <a:off x="5308725"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1346442"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3327643"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5308844"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7290045"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45422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952500" y="0"/>
            <a:ext cx="8039100"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387944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26457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55944" y="-70884"/>
            <a:ext cx="9427535" cy="530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B142A71-E875-EC47-9EE3-57D9803F6E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5834"/>
          <a:stretch>
            <a:fillRect/>
          </a:stretch>
        </p:blipFill>
        <p:spPr>
          <a:xfrm>
            <a:off x="-15684"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4" name="TextBox 3">
            <a:extLst>
              <a:ext uri="{FF2B5EF4-FFF2-40B4-BE49-F238E27FC236}">
                <a16:creationId xmlns:a16="http://schemas.microsoft.com/office/drawing/2014/main" id="{07808632-E726-C244-8692-A9A672059853}"/>
              </a:ext>
            </a:extLst>
          </p:cNvPr>
          <p:cNvSpPr txBox="1"/>
          <p:nvPr userDrawn="1"/>
        </p:nvSpPr>
        <p:spPr>
          <a:xfrm>
            <a:off x="175940"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5" name="Graphic 4">
            <a:extLst>
              <a:ext uri="{FF2B5EF4-FFF2-40B4-BE49-F238E27FC236}">
                <a16:creationId xmlns:a16="http://schemas.microsoft.com/office/drawing/2014/main" id="{7E8F92D7-378F-6244-BE02-F19F7386CA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9180" y="4202628"/>
            <a:ext cx="447147" cy="410496"/>
          </a:xfrm>
          <a:prstGeom prst="rect">
            <a:avLst/>
          </a:prstGeom>
        </p:spPr>
      </p:pic>
    </p:spTree>
    <p:extLst>
      <p:ext uri="{BB962C8B-B14F-4D97-AF65-F5344CB8AC3E}">
        <p14:creationId xmlns:p14="http://schemas.microsoft.com/office/powerpoint/2010/main" val="41601628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0" y="0"/>
            <a:ext cx="9144000"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308846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22302" y="0"/>
            <a:ext cx="9166302"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248084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flipV="1">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b="0" i="0">
              <a:latin typeface="Arial" panose="020B0604020202020204" pitchFamily="34" charset="0"/>
            </a:endParaRPr>
          </a:p>
        </p:txBody>
      </p:sp>
      <p:sp>
        <p:nvSpPr>
          <p:cNvPr id="23" name="Picture Placeholder 22">
            <a:extLst>
              <a:ext uri="{FF2B5EF4-FFF2-40B4-BE49-F238E27FC236}">
                <a16:creationId xmlns:a16="http://schemas.microsoft.com/office/drawing/2014/main" id="{87738736-16B5-EB4A-807E-698484B99BC6}"/>
              </a:ext>
            </a:extLst>
          </p:cNvPr>
          <p:cNvSpPr>
            <a:spLocks noGrp="1"/>
          </p:cNvSpPr>
          <p:nvPr>
            <p:ph type="pic" sz="quarter" idx="10" hasCustomPrompt="1"/>
          </p:nvPr>
        </p:nvSpPr>
        <p:spPr>
          <a:xfrm>
            <a:off x="3313478" y="0"/>
            <a:ext cx="5830523" cy="5143500"/>
          </a:xfrm>
          <a:custGeom>
            <a:avLst/>
            <a:gdLst>
              <a:gd name="connsiteX0" fmla="*/ 5284042 w 5830523"/>
              <a:gd name="connsiteY0" fmla="*/ 0 h 5143500"/>
              <a:gd name="connsiteX1" fmla="*/ 5830523 w 5830523"/>
              <a:gd name="connsiteY1" fmla="*/ 0 h 5143500"/>
              <a:gd name="connsiteX2" fmla="*/ 5830523 w 5830523"/>
              <a:gd name="connsiteY2" fmla="*/ 5143500 h 5143500"/>
              <a:gd name="connsiteX3" fmla="*/ 0 w 5830523"/>
              <a:gd name="connsiteY3" fmla="*/ 5143500 h 5143500"/>
              <a:gd name="connsiteX4" fmla="*/ 2426597 w 5830523"/>
              <a:gd name="connsiteY4" fmla="*/ 1527667 h 5143500"/>
              <a:gd name="connsiteX5" fmla="*/ 5284042 w 583052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523" h="5143500">
                <a:moveTo>
                  <a:pt x="5284042" y="0"/>
                </a:moveTo>
                <a:lnTo>
                  <a:pt x="5830523" y="0"/>
                </a:lnTo>
                <a:lnTo>
                  <a:pt x="5830523" y="5143500"/>
                </a:lnTo>
                <a:lnTo>
                  <a:pt x="0" y="5143500"/>
                </a:lnTo>
                <a:lnTo>
                  <a:pt x="2426597" y="1527667"/>
                </a:lnTo>
                <a:cubicBezTo>
                  <a:pt x="3067584" y="572500"/>
                  <a:pt x="4138418" y="0"/>
                  <a:pt x="5284042" y="0"/>
                </a:cubicBezTo>
                <a:close/>
              </a:path>
            </a:pathLst>
          </a:custGeom>
          <a:noFill/>
        </p:spPr>
        <p:txBody>
          <a:bodyPr wrap="square">
            <a:noAutofit/>
          </a:bodyPr>
          <a:lstStyle>
            <a:lvl1pPr marL="0" indent="0">
              <a:buNone/>
              <a:defRPr/>
            </a:lvl1pPr>
          </a:lstStyle>
          <a:p>
            <a:r>
              <a:rPr lang="en-US"/>
              <a:t> </a:t>
            </a:r>
          </a:p>
        </p:txBody>
      </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0" y="1063690"/>
            <a:ext cx="3266017" cy="3016120"/>
          </a:xfrm>
        </p:spPr>
        <p:txBody>
          <a:bodyPr/>
          <a:lstStyle/>
          <a:p>
            <a:r>
              <a:rPr lang="en-US"/>
              <a:t>Click to add Section Slide Title</a:t>
            </a:r>
          </a:p>
        </p:txBody>
      </p:sp>
      <p:sp>
        <p:nvSpPr>
          <p:cNvPr id="8" name="TextBox 7">
            <a:extLst>
              <a:ext uri="{FF2B5EF4-FFF2-40B4-BE49-F238E27FC236}">
                <a16:creationId xmlns:a16="http://schemas.microsoft.com/office/drawing/2014/main" id="{D5731EA4-D045-D64F-98C4-AF1B31528917}"/>
              </a:ext>
            </a:extLst>
          </p:cNvPr>
          <p:cNvSpPr txBox="1"/>
          <p:nvPr/>
        </p:nvSpPr>
        <p:spPr>
          <a:xfrm>
            <a:off x="188052"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latin typeface="Arial" panose="020B0604020202020204" pitchFamily="34" charset="0"/>
                <a:cs typeface="Arial" panose="020B0604020202020204" pitchFamily="34" charset="0"/>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C41956D9-D1BC-ED45-B71D-2DDA68F55A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91292" y="4202628"/>
            <a:ext cx="447147" cy="410496"/>
          </a:xfrm>
          <a:prstGeom prst="rect">
            <a:avLst/>
          </a:prstGeom>
        </p:spPr>
      </p:pic>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Confidential</a:t>
            </a:r>
          </a:p>
        </p:txBody>
      </p:sp>
    </p:spTree>
    <p:extLst>
      <p:ext uri="{BB962C8B-B14F-4D97-AF65-F5344CB8AC3E}">
        <p14:creationId xmlns:p14="http://schemas.microsoft.com/office/powerpoint/2010/main" val="61026956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53596" y="581118"/>
            <a:ext cx="1271347" cy="365760"/>
          </a:xfrm>
          <a:prstGeom prst="rect">
            <a:avLst/>
          </a:prstGeom>
        </p:spPr>
      </p:pic>
      <p:sp>
        <p:nvSpPr>
          <p:cNvPr id="11" name="Picture Placeholder 3">
            <a:extLst>
              <a:ext uri="{FF2B5EF4-FFF2-40B4-BE49-F238E27FC236}">
                <a16:creationId xmlns:a16="http://schemas.microsoft.com/office/drawing/2014/main" id="{4CA37603-EAD6-4D49-86C8-A92CD8B1A0B8}"/>
              </a:ext>
            </a:extLst>
          </p:cNvPr>
          <p:cNvSpPr>
            <a:spLocks noGrp="1"/>
          </p:cNvSpPr>
          <p:nvPr>
            <p:ph type="pic" sz="quarter" idx="24" hasCustomPrompt="1"/>
          </p:nvPr>
        </p:nvSpPr>
        <p:spPr>
          <a:xfrm>
            <a:off x="7622946" y="581118"/>
            <a:ext cx="1146299" cy="365760"/>
          </a:xfrm>
          <a:prstGeom prst="rect">
            <a:avLst/>
          </a:prstGeom>
          <a:noFill/>
        </p:spPr>
        <p:txBody>
          <a:bodyPr anchor="ctr"/>
          <a:lstStyle>
            <a:lvl1pPr marL="0" indent="0" algn="ctr">
              <a:buNone/>
              <a:defRPr sz="700" b="1"/>
            </a:lvl1pPr>
          </a:lstStyle>
          <a:p>
            <a:r>
              <a:rPr lang="en-US"/>
              <a:t>Client logo</a:t>
            </a:r>
            <a:endParaRPr lang="en-PH"/>
          </a:p>
        </p:txBody>
      </p:sp>
      <p:cxnSp>
        <p:nvCxnSpPr>
          <p:cNvPr id="5" name="Straight Connector 4">
            <a:extLst>
              <a:ext uri="{FF2B5EF4-FFF2-40B4-BE49-F238E27FC236}">
                <a16:creationId xmlns:a16="http://schemas.microsoft.com/office/drawing/2014/main" id="{1C35EA4F-FBA8-7141-BDCE-3E395C007BCF}"/>
              </a:ext>
            </a:extLst>
          </p:cNvPr>
          <p:cNvCxnSpPr>
            <a:cxnSpLocks/>
          </p:cNvCxnSpPr>
          <p:nvPr userDrawn="1"/>
        </p:nvCxnSpPr>
        <p:spPr>
          <a:xfrm flipV="1">
            <a:off x="7295806" y="581118"/>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41163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27064" y="581118"/>
            <a:ext cx="2323080" cy="668338"/>
          </a:xfrm>
          <a:prstGeom prst="rect">
            <a:avLst/>
          </a:prstGeom>
        </p:spPr>
      </p:pic>
    </p:spTree>
    <p:extLst>
      <p:ext uri="{BB962C8B-B14F-4D97-AF65-F5344CB8AC3E}">
        <p14:creationId xmlns:p14="http://schemas.microsoft.com/office/powerpoint/2010/main" val="35822877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53596" y="581118"/>
            <a:ext cx="1271347" cy="365760"/>
          </a:xfrm>
          <a:prstGeom prst="rect">
            <a:avLst/>
          </a:prstGeom>
        </p:spPr>
      </p:pic>
      <p:sp>
        <p:nvSpPr>
          <p:cNvPr id="11" name="Picture Placeholder 3">
            <a:extLst>
              <a:ext uri="{FF2B5EF4-FFF2-40B4-BE49-F238E27FC236}">
                <a16:creationId xmlns:a16="http://schemas.microsoft.com/office/drawing/2014/main" id="{4CA37603-EAD6-4D49-86C8-A92CD8B1A0B8}"/>
              </a:ext>
            </a:extLst>
          </p:cNvPr>
          <p:cNvSpPr>
            <a:spLocks noGrp="1"/>
          </p:cNvSpPr>
          <p:nvPr>
            <p:ph type="pic" sz="quarter" idx="24" hasCustomPrompt="1"/>
          </p:nvPr>
        </p:nvSpPr>
        <p:spPr>
          <a:xfrm>
            <a:off x="7622946" y="581118"/>
            <a:ext cx="1146299" cy="365760"/>
          </a:xfrm>
          <a:prstGeom prst="rect">
            <a:avLst/>
          </a:prstGeom>
          <a:noFill/>
        </p:spPr>
        <p:txBody>
          <a:bodyPr anchor="ctr"/>
          <a:lstStyle>
            <a:lvl1pPr marL="0" indent="0" algn="ctr">
              <a:buNone/>
              <a:defRPr sz="700" b="1"/>
            </a:lvl1pPr>
          </a:lstStyle>
          <a:p>
            <a:r>
              <a:rPr lang="en-US"/>
              <a:t>Client logo</a:t>
            </a:r>
            <a:endParaRPr lang="en-PH"/>
          </a:p>
        </p:txBody>
      </p:sp>
      <p:cxnSp>
        <p:nvCxnSpPr>
          <p:cNvPr id="5" name="Straight Connector 4">
            <a:extLst>
              <a:ext uri="{FF2B5EF4-FFF2-40B4-BE49-F238E27FC236}">
                <a16:creationId xmlns:a16="http://schemas.microsoft.com/office/drawing/2014/main" id="{1C35EA4F-FBA8-7141-BDCE-3E395C007BCF}"/>
              </a:ext>
            </a:extLst>
          </p:cNvPr>
          <p:cNvCxnSpPr>
            <a:cxnSpLocks/>
          </p:cNvCxnSpPr>
          <p:nvPr userDrawn="1"/>
        </p:nvCxnSpPr>
        <p:spPr>
          <a:xfrm flipV="1">
            <a:off x="7295806" y="581118"/>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0301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mn-lt"/>
              </a:rPr>
              <a:t>Classification: Confidential</a:t>
            </a:r>
            <a:endParaRPr lang="en-US" sz="600">
              <a:solidFill>
                <a:schemeClr val="bg1"/>
              </a:solidFill>
              <a:latin typeface="Arial" panose="020B0604020202020204"/>
            </a:endParaRP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490514"/>
            <a:ext cx="1907019" cy="548640"/>
          </a:xfrm>
          <a:prstGeom prst="rect">
            <a:avLst/>
          </a:prstGeom>
        </p:spPr>
      </p:pic>
      <p:sp>
        <p:nvSpPr>
          <p:cNvPr id="13" name="Title 1">
            <a:extLst>
              <a:ext uri="{FF2B5EF4-FFF2-40B4-BE49-F238E27FC236}">
                <a16:creationId xmlns:a16="http://schemas.microsoft.com/office/drawing/2014/main" id="{F4FC65BD-D63F-D74C-A5EA-2E35952434D1}"/>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5" name="Content Placeholder 3">
            <a:extLst>
              <a:ext uri="{FF2B5EF4-FFF2-40B4-BE49-F238E27FC236}">
                <a16:creationId xmlns:a16="http://schemas.microsoft.com/office/drawing/2014/main" id="{1E8000A9-EF35-774E-BBF5-72225478A0B8}"/>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sp>
        <p:nvSpPr>
          <p:cNvPr id="8" name="Picture Placeholder 7">
            <a:extLst>
              <a:ext uri="{FF2B5EF4-FFF2-40B4-BE49-F238E27FC236}">
                <a16:creationId xmlns:a16="http://schemas.microsoft.com/office/drawing/2014/main" id="{C3F7B602-74F3-4F6C-BC1E-587C3CAAA8CC}"/>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25963284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CoBrand + Image">
    <p:spTree>
      <p:nvGrpSpPr>
        <p:cNvPr id="1" name=""/>
        <p:cNvGrpSpPr/>
        <p:nvPr/>
      </p:nvGrpSpPr>
      <p:grpSpPr>
        <a:xfrm>
          <a:off x="0" y="0"/>
          <a:ext cx="0" cy="0"/>
          <a:chOff x="0" y="0"/>
          <a:chExt cx="0" cy="0"/>
        </a:xfrm>
      </p:grpSpPr>
      <p:sp>
        <p:nvSpPr>
          <p:cNvPr id="18" name="Graphic 10">
            <a:extLst>
              <a:ext uri="{FF2B5EF4-FFF2-40B4-BE49-F238E27FC236}">
                <a16:creationId xmlns:a16="http://schemas.microsoft.com/office/drawing/2014/main" id="{9F212167-89DC-4C40-A4CF-1754054E0922}"/>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Confidential</a:t>
            </a:r>
          </a:p>
        </p:txBody>
      </p:sp>
      <p:sp>
        <p:nvSpPr>
          <p:cNvPr id="10" name="Title 1">
            <a:extLst>
              <a:ext uri="{FF2B5EF4-FFF2-40B4-BE49-F238E27FC236}">
                <a16:creationId xmlns:a16="http://schemas.microsoft.com/office/drawing/2014/main" id="{8770A007-4E65-F24B-A205-8504BFAAD716}"/>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8791CA65-AA19-2040-9DD1-8357CF2DBC50}"/>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581118"/>
            <a:ext cx="1271346" cy="365760"/>
          </a:xfrm>
          <a:prstGeom prst="rect">
            <a:avLst/>
          </a:prstGeom>
        </p:spPr>
      </p:pic>
      <p:sp>
        <p:nvSpPr>
          <p:cNvPr id="8" name="Picture Placeholder 3">
            <a:extLst>
              <a:ext uri="{FF2B5EF4-FFF2-40B4-BE49-F238E27FC236}">
                <a16:creationId xmlns:a16="http://schemas.microsoft.com/office/drawing/2014/main" id="{155F03D3-C4EC-C64E-835C-53B26CF34C0B}"/>
              </a:ext>
            </a:extLst>
          </p:cNvPr>
          <p:cNvSpPr>
            <a:spLocks noGrp="1"/>
          </p:cNvSpPr>
          <p:nvPr>
            <p:ph type="pic" sz="quarter" idx="24" hasCustomPrompt="1"/>
          </p:nvPr>
        </p:nvSpPr>
        <p:spPr>
          <a:xfrm>
            <a:off x="2355951" y="581118"/>
            <a:ext cx="957528" cy="365760"/>
          </a:xfrm>
          <a:prstGeom prst="rect">
            <a:avLst/>
          </a:prstGeom>
          <a:noFill/>
        </p:spPr>
        <p:txBody>
          <a:bodyPr anchor="ctr"/>
          <a:lstStyle>
            <a:lvl1pPr marL="0" indent="0" algn="ctr">
              <a:buNone/>
              <a:defRPr sz="700" b="1"/>
            </a:lvl1pPr>
          </a:lstStyle>
          <a:p>
            <a:r>
              <a:rPr lang="en-US"/>
              <a:t>Client logo</a:t>
            </a:r>
            <a:endParaRPr lang="en-PH"/>
          </a:p>
        </p:txBody>
      </p:sp>
      <p:cxnSp>
        <p:nvCxnSpPr>
          <p:cNvPr id="9" name="Straight Connector 8">
            <a:extLst>
              <a:ext uri="{FF2B5EF4-FFF2-40B4-BE49-F238E27FC236}">
                <a16:creationId xmlns:a16="http://schemas.microsoft.com/office/drawing/2014/main" id="{696A807E-F41B-0A40-8069-C98B26E61B2B}"/>
              </a:ext>
            </a:extLst>
          </p:cNvPr>
          <p:cNvCxnSpPr>
            <a:cxnSpLocks/>
          </p:cNvCxnSpPr>
          <p:nvPr userDrawn="1"/>
        </p:nvCxnSpPr>
        <p:spPr>
          <a:xfrm flipV="1">
            <a:off x="2107653" y="581118"/>
            <a:ext cx="0" cy="36576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5B4F23DC-27F1-4EF6-A0F4-D95D2DFB1B92}"/>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33456111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80391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36793AF-AECD-E740-AD86-3E695F51C79D}"/>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13418285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499"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5083968"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67000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4391025"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95151" y="0"/>
            <a:ext cx="364885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952500" y="0"/>
            <a:ext cx="4405884"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69379192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5287566"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952500" y="0"/>
            <a:ext cx="5301996"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51172020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500"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663267"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952500" y="0"/>
            <a:ext cx="5301996" cy="1123950"/>
          </a:xfrm>
        </p:spPr>
        <p:txBody>
          <a:bodyPr/>
          <a:lstStyle/>
          <a:p>
            <a:r>
              <a:rPr lang="en-US"/>
              <a:t>Click to edit Master title style</a:t>
            </a:r>
          </a:p>
        </p:txBody>
      </p:sp>
    </p:spTree>
    <p:extLst>
      <p:ext uri="{BB962C8B-B14F-4D97-AF65-F5344CB8AC3E}">
        <p14:creationId xmlns:p14="http://schemas.microsoft.com/office/powerpoint/2010/main" val="186529805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829296"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4062510"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1295724"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26421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mn-lt"/>
              </a:rPr>
              <a:t>Classification: Confidential</a:t>
            </a:r>
            <a:endParaRPr lang="en-US" sz="600">
              <a:solidFill>
                <a:schemeClr val="bg1"/>
              </a:solidFill>
              <a:latin typeface="Arial" panose="020B0604020202020204"/>
            </a:endParaRP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490514"/>
            <a:ext cx="1907019" cy="548640"/>
          </a:xfrm>
          <a:prstGeom prst="rect">
            <a:avLst/>
          </a:prstGeom>
        </p:spPr>
      </p:pic>
      <p:sp>
        <p:nvSpPr>
          <p:cNvPr id="13" name="Title 1">
            <a:extLst>
              <a:ext uri="{FF2B5EF4-FFF2-40B4-BE49-F238E27FC236}">
                <a16:creationId xmlns:a16="http://schemas.microsoft.com/office/drawing/2014/main" id="{F4FC65BD-D63F-D74C-A5EA-2E35952434D1}"/>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5" name="Content Placeholder 3">
            <a:extLst>
              <a:ext uri="{FF2B5EF4-FFF2-40B4-BE49-F238E27FC236}">
                <a16:creationId xmlns:a16="http://schemas.microsoft.com/office/drawing/2014/main" id="{1E8000A9-EF35-774E-BBF5-72225478A0B8}"/>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sp>
        <p:nvSpPr>
          <p:cNvPr id="8" name="Picture Placeholder 7">
            <a:extLst>
              <a:ext uri="{FF2B5EF4-FFF2-40B4-BE49-F238E27FC236}">
                <a16:creationId xmlns:a16="http://schemas.microsoft.com/office/drawing/2014/main" id="{C3F7B602-74F3-4F6C-BC1E-587C3CAAA8CC}"/>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109893460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952500" y="1956684"/>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697271" y="1960663"/>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442043" y="1968620"/>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952500" y="1244638"/>
            <a:ext cx="8007521"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952501" y="2812382"/>
            <a:ext cx="2544098" cy="1704975"/>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697271" y="2812382"/>
            <a:ext cx="2544098" cy="1704975"/>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442739" y="2812382"/>
            <a:ext cx="2544098" cy="1704975"/>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85206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952500" y="1240060"/>
            <a:ext cx="8009622"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952500" y="196353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3007373" y="1967512"/>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5036130" y="1975469"/>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952500" y="3117403"/>
            <a:ext cx="1933948" cy="1594998"/>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3007549" y="3117403"/>
            <a:ext cx="1933948" cy="1594998"/>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5036482" y="3117403"/>
            <a:ext cx="1933948" cy="1594998"/>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7064886" y="1975469"/>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7065416" y="3117403"/>
            <a:ext cx="1922825" cy="1594998"/>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042100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3327524"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6" name="Picture Placeholder 13"/>
          <p:cNvSpPr>
            <a:spLocks noGrp="1"/>
          </p:cNvSpPr>
          <p:nvPr>
            <p:ph type="pic" sz="quarter" idx="21"/>
          </p:nvPr>
        </p:nvSpPr>
        <p:spPr>
          <a:xfrm>
            <a:off x="1346323"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7" name="Picture Placeholder 13"/>
          <p:cNvSpPr>
            <a:spLocks noGrp="1"/>
          </p:cNvSpPr>
          <p:nvPr>
            <p:ph type="pic" sz="quarter" idx="18"/>
          </p:nvPr>
        </p:nvSpPr>
        <p:spPr>
          <a:xfrm>
            <a:off x="7289927"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8" name="Picture Placeholder 13"/>
          <p:cNvSpPr>
            <a:spLocks noGrp="1"/>
          </p:cNvSpPr>
          <p:nvPr>
            <p:ph type="pic" sz="quarter" idx="19"/>
          </p:nvPr>
        </p:nvSpPr>
        <p:spPr>
          <a:xfrm>
            <a:off x="5308725"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1346442"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3327643"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5308844"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7290045"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9933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952500" y="0"/>
            <a:ext cx="8039100"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329852584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1401158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55944" y="-70884"/>
            <a:ext cx="9427535" cy="530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B142A71-E875-EC47-9EE3-57D9803F6E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5834"/>
          <a:stretch>
            <a:fillRect/>
          </a:stretch>
        </p:blipFill>
        <p:spPr>
          <a:xfrm>
            <a:off x="-15684"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4" name="TextBox 3">
            <a:extLst>
              <a:ext uri="{FF2B5EF4-FFF2-40B4-BE49-F238E27FC236}">
                <a16:creationId xmlns:a16="http://schemas.microsoft.com/office/drawing/2014/main" id="{07808632-E726-C244-8692-A9A672059853}"/>
              </a:ext>
            </a:extLst>
          </p:cNvPr>
          <p:cNvSpPr txBox="1"/>
          <p:nvPr userDrawn="1"/>
        </p:nvSpPr>
        <p:spPr>
          <a:xfrm>
            <a:off x="175940"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5" name="Graphic 4">
            <a:extLst>
              <a:ext uri="{FF2B5EF4-FFF2-40B4-BE49-F238E27FC236}">
                <a16:creationId xmlns:a16="http://schemas.microsoft.com/office/drawing/2014/main" id="{7E8F92D7-378F-6244-BE02-F19F7386CA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9180" y="4202628"/>
            <a:ext cx="447147" cy="410496"/>
          </a:xfrm>
          <a:prstGeom prst="rect">
            <a:avLst/>
          </a:prstGeom>
        </p:spPr>
      </p:pic>
    </p:spTree>
    <p:extLst>
      <p:ext uri="{BB962C8B-B14F-4D97-AF65-F5344CB8AC3E}">
        <p14:creationId xmlns:p14="http://schemas.microsoft.com/office/powerpoint/2010/main" val="401610287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0" y="0"/>
            <a:ext cx="9144000"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103900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22302" y="0"/>
            <a:ext cx="9166302"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3314169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pic>
        <p:nvPicPr>
          <p:cNvPr id="6" name="Graphic 10">
            <a:extLst>
              <a:ext uri="{FF2B5EF4-FFF2-40B4-BE49-F238E27FC236}">
                <a16:creationId xmlns:a16="http://schemas.microsoft.com/office/drawing/2014/main" id="{7D5CB531-572A-48C8-B231-2E9D1B00E0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66"/>
          <a:stretch>
            <a:fillRect/>
          </a:stretch>
        </p:blipFill>
        <p:spPr bwMode="auto">
          <a:xfrm>
            <a:off x="-141288" y="0"/>
            <a:ext cx="9601201"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1">
            <a:extLst>
              <a:ext uri="{FF2B5EF4-FFF2-40B4-BE49-F238E27FC236}">
                <a16:creationId xmlns:a16="http://schemas.microsoft.com/office/drawing/2014/main" id="{9E744F0C-EF8E-44BE-96C5-749EA2F4A7CC}"/>
              </a:ext>
            </a:extLst>
          </p:cNvPr>
          <p:cNvSpPr txBox="1">
            <a:spLocks noChangeArrowheads="1"/>
          </p:cNvSpPr>
          <p:nvPr userDrawn="1"/>
        </p:nvSpPr>
        <p:spPr bwMode="auto">
          <a:xfrm>
            <a:off x="628650" y="4787504"/>
            <a:ext cx="2952750" cy="161583"/>
          </a:xfrm>
          <a:prstGeom prst="rect">
            <a:avLst/>
          </a:prstGeom>
          <a:noFill/>
          <a:ln>
            <a:noFill/>
          </a:ln>
        </p:spPr>
        <p:txBody>
          <a:bodyPr>
            <a:spAutoFit/>
          </a:bodyPr>
          <a:lstStyle>
            <a:lvl1pPr defTabSz="684213">
              <a:defRPr sz="1600" b="1">
                <a:solidFill>
                  <a:srgbClr val="003366"/>
                </a:solidFill>
                <a:latin typeface="ChaletTT-LondonNineteenSixty" pitchFamily="2" charset="0"/>
                <a:ea typeface="ＭＳ Ｐゴシック" panose="020B0600070205080204" pitchFamily="34" charset="-128"/>
              </a:defRPr>
            </a:lvl1pPr>
            <a:lvl2pPr marL="742950" indent="-285750" defTabSz="684213">
              <a:defRPr sz="1600" b="1">
                <a:solidFill>
                  <a:srgbClr val="003366"/>
                </a:solidFill>
                <a:latin typeface="ChaletTT-LondonNineteenSixty" pitchFamily="2" charset="0"/>
                <a:ea typeface="ＭＳ Ｐゴシック" panose="020B0600070205080204" pitchFamily="34" charset="-128"/>
              </a:defRPr>
            </a:lvl2pPr>
            <a:lvl3pPr marL="1143000" indent="-228600" defTabSz="684213">
              <a:defRPr sz="1600" b="1">
                <a:solidFill>
                  <a:srgbClr val="003366"/>
                </a:solidFill>
                <a:latin typeface="ChaletTT-LondonNineteenSixty" pitchFamily="2" charset="0"/>
                <a:ea typeface="ＭＳ Ｐゴシック" panose="020B0600070205080204" pitchFamily="34" charset="-128"/>
              </a:defRPr>
            </a:lvl3pPr>
            <a:lvl4pPr marL="1600200" indent="-228600" defTabSz="684213">
              <a:defRPr sz="1600" b="1">
                <a:solidFill>
                  <a:srgbClr val="003366"/>
                </a:solidFill>
                <a:latin typeface="ChaletTT-LondonNineteenSixty" pitchFamily="2" charset="0"/>
                <a:ea typeface="ＭＳ Ｐゴシック" panose="020B0600070205080204" pitchFamily="34" charset="-128"/>
              </a:defRPr>
            </a:lvl4pPr>
            <a:lvl5pPr marL="2057400" indent="-228600" defTabSz="684213">
              <a:defRPr sz="1600" b="1">
                <a:solidFill>
                  <a:srgbClr val="003366"/>
                </a:solidFill>
                <a:latin typeface="ChaletTT-LondonNineteenSixty" pitchFamily="2" charset="0"/>
                <a:ea typeface="ＭＳ Ｐゴシック" panose="020B0600070205080204" pitchFamily="34" charset="-128"/>
              </a:defRPr>
            </a:lvl5pPr>
            <a:lvl6pPr marL="25146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eaLnBrk="1" hangingPunct="1">
              <a:defRPr/>
            </a:pPr>
            <a:r>
              <a:rPr lang="en-US" altLang="en-US" sz="450">
                <a:solidFill>
                  <a:schemeClr val="bg1"/>
                </a:solidFill>
                <a:latin typeface="Arial" panose="020B0604020202020204" pitchFamily="34" charset="0"/>
              </a:rPr>
              <a:t>Classification: Confidential</a:t>
            </a:r>
          </a:p>
        </p:txBody>
      </p:sp>
      <p:pic>
        <p:nvPicPr>
          <p:cNvPr id="9" name="Graphic 12">
            <a:extLst>
              <a:ext uri="{FF2B5EF4-FFF2-40B4-BE49-F238E27FC236}">
                <a16:creationId xmlns:a16="http://schemas.microsoft.com/office/drawing/2014/main" id="{A562E0C3-731A-4DBE-B433-60AC9F1123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53100" y="581026"/>
            <a:ext cx="1271588"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28A1A70A-21FC-443B-BB81-82491E7E0AA3}"/>
              </a:ext>
            </a:extLst>
          </p:cNvPr>
          <p:cNvCxnSpPr>
            <a:cxnSpLocks/>
          </p:cNvCxnSpPr>
          <p:nvPr userDrawn="1"/>
        </p:nvCxnSpPr>
        <p:spPr>
          <a:xfrm flipV="1">
            <a:off x="7296150" y="581026"/>
            <a:ext cx="0" cy="365522"/>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1649223"/>
            <a:ext cx="4693158" cy="923330"/>
          </a:xfrm>
        </p:spPr>
        <p:txBody>
          <a:bodyPr anchor="t">
            <a:spAutoFit/>
          </a:bodyPr>
          <a:lstStyle>
            <a:lvl1pPr>
              <a:defRPr sz="3000">
                <a:solidFill>
                  <a:schemeClr val="bg1"/>
                </a:solidFill>
              </a:defRPr>
            </a:lvl1pPr>
          </a:lstStyle>
          <a:p>
            <a:r>
              <a:rPr lang="en-US"/>
              <a:t>Click to edit Master title style</a:t>
            </a:r>
          </a:p>
        </p:txBody>
      </p:sp>
      <p:sp>
        <p:nvSpPr>
          <p:cNvPr id="4" name="Content Placeholder 3"/>
          <p:cNvSpPr>
            <a:spLocks noGrp="1"/>
          </p:cNvSpPr>
          <p:nvPr>
            <p:ph sz="quarter" idx="10"/>
          </p:nvPr>
        </p:nvSpPr>
        <p:spPr>
          <a:xfrm>
            <a:off x="631825" y="1123950"/>
            <a:ext cx="3932238" cy="413703"/>
          </a:xfrm>
        </p:spPr>
        <p:txBody>
          <a:bodyPr>
            <a:spAutoFit/>
          </a:bodyPr>
          <a:lstStyle>
            <a:lvl1pPr marL="0" indent="0">
              <a:buNone/>
              <a:defRPr sz="825" b="1">
                <a:solidFill>
                  <a:schemeClr val="bg1"/>
                </a:solidFill>
              </a:defRPr>
            </a:lvl1pPr>
          </a:lstStyle>
          <a:p>
            <a:pPr lvl="0"/>
            <a:r>
              <a:rPr lang="en-US"/>
              <a:t>Click to edit Master text styles</a:t>
            </a:r>
          </a:p>
          <a:p>
            <a:pPr lvl="1"/>
            <a:r>
              <a:rPr lang="en-US"/>
              <a:t>Second level</a:t>
            </a:r>
          </a:p>
        </p:txBody>
      </p:sp>
      <p:sp>
        <p:nvSpPr>
          <p:cNvPr id="8" name="Content Placeholder 3"/>
          <p:cNvSpPr>
            <a:spLocks noGrp="1"/>
          </p:cNvSpPr>
          <p:nvPr>
            <p:ph sz="quarter" idx="11"/>
          </p:nvPr>
        </p:nvSpPr>
        <p:spPr>
          <a:xfrm>
            <a:off x="631825" y="3409950"/>
            <a:ext cx="3932238" cy="456279"/>
          </a:xfrm>
        </p:spPr>
        <p:txBody>
          <a:bodyPr>
            <a:spAutoFit/>
          </a:bodyPr>
          <a:lstStyle>
            <a:lvl1pPr marL="0" indent="0">
              <a:buNone/>
              <a:defRPr sz="1050" b="0">
                <a:solidFill>
                  <a:schemeClr val="bg1"/>
                </a:solidFill>
              </a:defRPr>
            </a:lvl1pPr>
          </a:lstStyle>
          <a:p>
            <a:pPr lvl="0"/>
            <a:r>
              <a:rPr lang="en-US"/>
              <a:t>Click to edit Master text styles</a:t>
            </a:r>
          </a:p>
          <a:p>
            <a:pPr lvl="1"/>
            <a:r>
              <a:rPr lang="en-US"/>
              <a:t>Second level</a:t>
            </a:r>
          </a:p>
        </p:txBody>
      </p:sp>
      <p:sp>
        <p:nvSpPr>
          <p:cNvPr id="11" name="Picture Placeholder 3"/>
          <p:cNvSpPr>
            <a:spLocks noGrp="1"/>
          </p:cNvSpPr>
          <p:nvPr>
            <p:ph type="pic" sz="quarter" idx="24"/>
          </p:nvPr>
        </p:nvSpPr>
        <p:spPr>
          <a:xfrm>
            <a:off x="7622948" y="581118"/>
            <a:ext cx="1146299" cy="365760"/>
          </a:xfrm>
          <a:prstGeom prst="rect">
            <a:avLst/>
          </a:prstGeom>
          <a:noFill/>
        </p:spPr>
        <p:txBody>
          <a:bodyPr rtlCol="0" anchor="ctr">
            <a:normAutofit/>
          </a:bodyPr>
          <a:lstStyle>
            <a:lvl1pPr marL="0" indent="0" algn="ctr">
              <a:buNone/>
              <a:defRPr sz="525" b="1"/>
            </a:lvl1pPr>
          </a:lstStyle>
          <a:p>
            <a:pPr lvl="0"/>
            <a:r>
              <a:rPr lang="en-US" noProof="0"/>
              <a:t>Click icon to add picture</a:t>
            </a:r>
            <a:endParaRPr lang="en-PH" noProof="0"/>
          </a:p>
        </p:txBody>
      </p:sp>
    </p:spTree>
    <p:extLst>
      <p:ext uri="{BB962C8B-B14F-4D97-AF65-F5344CB8AC3E}">
        <p14:creationId xmlns:p14="http://schemas.microsoft.com/office/powerpoint/2010/main" val="165403620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5" name="Graphic 10">
            <a:extLst>
              <a:ext uri="{FF2B5EF4-FFF2-40B4-BE49-F238E27FC236}">
                <a16:creationId xmlns:a16="http://schemas.microsoft.com/office/drawing/2014/main" id="{0372667F-53E2-4B1B-8B59-BB811FCF66A5}"/>
              </a:ext>
            </a:extLst>
          </p:cNvPr>
          <p:cNvSpPr>
            <a:spLocks/>
          </p:cNvSpPr>
          <p:nvPr userDrawn="1"/>
        </p:nvSpPr>
        <p:spPr bwMode="auto">
          <a:xfrm>
            <a:off x="0" y="0"/>
            <a:ext cx="8597900" cy="5143500"/>
          </a:xfrm>
          <a:custGeom>
            <a:avLst/>
            <a:gdLst>
              <a:gd name="T0" fmla="*/ 5742106 w 8597519"/>
              <a:gd name="T1" fmla="*/ 48156736 h 5143500"/>
              <a:gd name="T2" fmla="*/ 3314653 w 8597519"/>
              <a:gd name="T3" fmla="*/ 0 h 5143500"/>
              <a:gd name="T4" fmla="*/ 0 w 8597519"/>
              <a:gd name="T5" fmla="*/ 0 h 5143500"/>
              <a:gd name="T6" fmla="*/ 0 w 8597519"/>
              <a:gd name="T7" fmla="*/ 68502651 h 5143500"/>
              <a:gd name="T8" fmla="*/ 8600567 w 8597519"/>
              <a:gd name="T9" fmla="*/ 68502651 h 5143500"/>
              <a:gd name="T10" fmla="*/ 5742106 w 8597519"/>
              <a:gd name="T11" fmla="*/ 48156736 h 5143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a:noFill/>
          </a:ln>
          <a:extLst>
            <a:ext uri="{91240B29-F687-4F45-9708-019B960494DF}">
              <a14:hiddenLine xmlns:a14="http://schemas.microsoft.com/office/drawing/2010/main" w="4757" cap="flat">
                <a:solidFill>
                  <a:srgbClr val="000000"/>
                </a:solidFill>
                <a:prstDash val="solid"/>
                <a:miter lim="800000"/>
                <a:headEnd/>
                <a:tailEnd/>
              </a14:hiddenLine>
            </a:ext>
          </a:extLst>
        </p:spPr>
        <p:txBody>
          <a:bodyPr anchor="ctr"/>
          <a:lstStyle/>
          <a:p>
            <a:endParaRPr lang="en-US" sz="1013"/>
          </a:p>
        </p:txBody>
      </p:sp>
      <p:sp>
        <p:nvSpPr>
          <p:cNvPr id="6" name="TextBox 11">
            <a:extLst>
              <a:ext uri="{FF2B5EF4-FFF2-40B4-BE49-F238E27FC236}">
                <a16:creationId xmlns:a16="http://schemas.microsoft.com/office/drawing/2014/main" id="{741D322B-D39E-444D-92FB-31ABC5487D78}"/>
              </a:ext>
            </a:extLst>
          </p:cNvPr>
          <p:cNvSpPr txBox="1">
            <a:spLocks noChangeArrowheads="1"/>
          </p:cNvSpPr>
          <p:nvPr userDrawn="1"/>
        </p:nvSpPr>
        <p:spPr bwMode="auto">
          <a:xfrm>
            <a:off x="628650" y="4797029"/>
            <a:ext cx="2952750" cy="161583"/>
          </a:xfrm>
          <a:prstGeom prst="rect">
            <a:avLst/>
          </a:prstGeom>
          <a:noFill/>
          <a:ln>
            <a:noFill/>
          </a:ln>
        </p:spPr>
        <p:txBody>
          <a:bodyPr>
            <a:spAutoFit/>
          </a:bodyPr>
          <a:lstStyle>
            <a:lvl1pPr>
              <a:defRPr sz="1600" b="1">
                <a:solidFill>
                  <a:srgbClr val="003366"/>
                </a:solidFill>
                <a:latin typeface="ChaletTT-LondonNineteenSixty" pitchFamily="2" charset="0"/>
                <a:ea typeface="ＭＳ Ｐゴシック" panose="020B0600070205080204" pitchFamily="34" charset="-128"/>
              </a:defRPr>
            </a:lvl1pPr>
            <a:lvl2pPr marL="742950" indent="-285750">
              <a:defRPr sz="1600" b="1">
                <a:solidFill>
                  <a:srgbClr val="003366"/>
                </a:solidFill>
                <a:latin typeface="ChaletTT-LondonNineteenSixty" pitchFamily="2" charset="0"/>
                <a:ea typeface="ＭＳ Ｐゴシック" panose="020B0600070205080204" pitchFamily="34" charset="-128"/>
              </a:defRPr>
            </a:lvl2pPr>
            <a:lvl3pPr marL="1143000" indent="-228600">
              <a:defRPr sz="1600" b="1">
                <a:solidFill>
                  <a:srgbClr val="003366"/>
                </a:solidFill>
                <a:latin typeface="ChaletTT-LondonNineteenSixty" pitchFamily="2" charset="0"/>
                <a:ea typeface="ＭＳ Ｐゴシック" panose="020B0600070205080204" pitchFamily="34" charset="-128"/>
              </a:defRPr>
            </a:lvl3pPr>
            <a:lvl4pPr marL="1600200" indent="-228600">
              <a:defRPr sz="1600" b="1">
                <a:solidFill>
                  <a:srgbClr val="003366"/>
                </a:solidFill>
                <a:latin typeface="ChaletTT-LondonNineteenSixty" pitchFamily="2" charset="0"/>
                <a:ea typeface="ＭＳ Ｐゴシック" panose="020B0600070205080204" pitchFamily="34" charset="-128"/>
              </a:defRPr>
            </a:lvl4pPr>
            <a:lvl5pPr marL="2057400" indent="-228600">
              <a:defRPr sz="1600" b="1">
                <a:solidFill>
                  <a:srgbClr val="003366"/>
                </a:solidFill>
                <a:latin typeface="ChaletTT-LondonNineteenSixty"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a:defRPr/>
            </a:pPr>
            <a:r>
              <a:rPr lang="en-US" altLang="en-US" sz="450">
                <a:solidFill>
                  <a:schemeClr val="bg1"/>
                </a:solidFill>
                <a:latin typeface="Arial" panose="020B0604020202020204" pitchFamily="34" charset="0"/>
              </a:rPr>
              <a:t>Classification: Confidential</a:t>
            </a:r>
          </a:p>
        </p:txBody>
      </p:sp>
      <p:pic>
        <p:nvPicPr>
          <p:cNvPr id="7" name="Graphic 12">
            <a:extLst>
              <a:ext uri="{FF2B5EF4-FFF2-40B4-BE49-F238E27FC236}">
                <a16:creationId xmlns:a16="http://schemas.microsoft.com/office/drawing/2014/main" id="{C91FB1D8-ED3A-4821-9C62-A5CEEA7829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8650" y="490537"/>
            <a:ext cx="1906588" cy="5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628650" y="1527996"/>
            <a:ext cx="3638550" cy="923330"/>
          </a:xfrm>
        </p:spPr>
        <p:txBody>
          <a:bodyPr anchor="t">
            <a:spAutoFit/>
          </a:bodyPr>
          <a:lstStyle>
            <a:lvl1pPr>
              <a:defRPr sz="3000">
                <a:solidFill>
                  <a:schemeClr val="bg1"/>
                </a:solidFill>
              </a:defRPr>
            </a:lvl1pPr>
          </a:lstStyle>
          <a:p>
            <a:r>
              <a:rPr lang="en-US"/>
              <a:t>Click to edit Master title style</a:t>
            </a:r>
          </a:p>
        </p:txBody>
      </p:sp>
      <p:sp>
        <p:nvSpPr>
          <p:cNvPr id="15" name="Content Placeholder 3"/>
          <p:cNvSpPr>
            <a:spLocks noGrp="1"/>
          </p:cNvSpPr>
          <p:nvPr>
            <p:ph sz="quarter" idx="12"/>
          </p:nvPr>
        </p:nvSpPr>
        <p:spPr>
          <a:xfrm>
            <a:off x="631825" y="3468652"/>
            <a:ext cx="3932238" cy="651973"/>
          </a:xfrm>
        </p:spPr>
        <p:txBody>
          <a:bodyPr>
            <a:spAutoFit/>
          </a:bodyPr>
          <a:lstStyle>
            <a:lvl1pPr marL="0" indent="0">
              <a:buNone/>
              <a:defRPr sz="1050" b="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8" name="Picture Placeholder 7"/>
          <p:cNvSpPr>
            <a:spLocks noGrp="1"/>
          </p:cNvSpPr>
          <p:nvPr>
            <p:ph type="pic" sz="quarter" idx="25"/>
          </p:nvPr>
        </p:nvSpPr>
        <p:spPr>
          <a:xfrm>
            <a:off x="3313479"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rtlCol="0">
            <a:noAutofit/>
          </a:bodyPr>
          <a:lstStyle/>
          <a:p>
            <a:pPr lvl="0"/>
            <a:endParaRPr lang="en-PH" noProof="0"/>
          </a:p>
        </p:txBody>
      </p:sp>
    </p:spTree>
    <p:extLst>
      <p:ext uri="{BB962C8B-B14F-4D97-AF65-F5344CB8AC3E}">
        <p14:creationId xmlns:p14="http://schemas.microsoft.com/office/powerpoint/2010/main" val="258466187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oBrand + Image">
    <p:spTree>
      <p:nvGrpSpPr>
        <p:cNvPr id="1" name=""/>
        <p:cNvGrpSpPr/>
        <p:nvPr/>
      </p:nvGrpSpPr>
      <p:grpSpPr>
        <a:xfrm>
          <a:off x="0" y="0"/>
          <a:ext cx="0" cy="0"/>
          <a:chOff x="0" y="0"/>
          <a:chExt cx="0" cy="0"/>
        </a:xfrm>
      </p:grpSpPr>
      <p:sp>
        <p:nvSpPr>
          <p:cNvPr id="18" name="Graphic 10">
            <a:extLst>
              <a:ext uri="{FF2B5EF4-FFF2-40B4-BE49-F238E27FC236}">
                <a16:creationId xmlns:a16="http://schemas.microsoft.com/office/drawing/2014/main" id="{9F212167-89DC-4C40-A4CF-1754054E0922}"/>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Confidential</a:t>
            </a:r>
          </a:p>
        </p:txBody>
      </p:sp>
      <p:sp>
        <p:nvSpPr>
          <p:cNvPr id="10" name="Title 1">
            <a:extLst>
              <a:ext uri="{FF2B5EF4-FFF2-40B4-BE49-F238E27FC236}">
                <a16:creationId xmlns:a16="http://schemas.microsoft.com/office/drawing/2014/main" id="{8770A007-4E65-F24B-A205-8504BFAAD716}"/>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8791CA65-AA19-2040-9DD1-8357CF2DBC50}"/>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581118"/>
            <a:ext cx="1271346" cy="365760"/>
          </a:xfrm>
          <a:prstGeom prst="rect">
            <a:avLst/>
          </a:prstGeom>
        </p:spPr>
      </p:pic>
      <p:sp>
        <p:nvSpPr>
          <p:cNvPr id="8" name="Picture Placeholder 3">
            <a:extLst>
              <a:ext uri="{FF2B5EF4-FFF2-40B4-BE49-F238E27FC236}">
                <a16:creationId xmlns:a16="http://schemas.microsoft.com/office/drawing/2014/main" id="{155F03D3-C4EC-C64E-835C-53B26CF34C0B}"/>
              </a:ext>
            </a:extLst>
          </p:cNvPr>
          <p:cNvSpPr>
            <a:spLocks noGrp="1"/>
          </p:cNvSpPr>
          <p:nvPr>
            <p:ph type="pic" sz="quarter" idx="24" hasCustomPrompt="1"/>
          </p:nvPr>
        </p:nvSpPr>
        <p:spPr>
          <a:xfrm>
            <a:off x="2355951" y="581118"/>
            <a:ext cx="957528" cy="365760"/>
          </a:xfrm>
          <a:prstGeom prst="rect">
            <a:avLst/>
          </a:prstGeom>
          <a:noFill/>
        </p:spPr>
        <p:txBody>
          <a:bodyPr anchor="ctr"/>
          <a:lstStyle>
            <a:lvl1pPr marL="0" indent="0" algn="ctr">
              <a:buNone/>
              <a:defRPr sz="700" b="1"/>
            </a:lvl1pPr>
          </a:lstStyle>
          <a:p>
            <a:r>
              <a:rPr lang="en-US"/>
              <a:t>Client logo</a:t>
            </a:r>
            <a:endParaRPr lang="en-PH"/>
          </a:p>
        </p:txBody>
      </p:sp>
      <p:cxnSp>
        <p:nvCxnSpPr>
          <p:cNvPr id="9" name="Straight Connector 8">
            <a:extLst>
              <a:ext uri="{FF2B5EF4-FFF2-40B4-BE49-F238E27FC236}">
                <a16:creationId xmlns:a16="http://schemas.microsoft.com/office/drawing/2014/main" id="{696A807E-F41B-0A40-8069-C98B26E61B2B}"/>
              </a:ext>
            </a:extLst>
          </p:cNvPr>
          <p:cNvCxnSpPr>
            <a:cxnSpLocks/>
          </p:cNvCxnSpPr>
          <p:nvPr userDrawn="1"/>
        </p:nvCxnSpPr>
        <p:spPr>
          <a:xfrm flipV="1">
            <a:off x="2107653" y="581118"/>
            <a:ext cx="0" cy="36576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5B4F23DC-27F1-4EF6-A0F4-D95D2DFB1B92}"/>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91084278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952500" y="1238250"/>
            <a:ext cx="80391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7820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General Slide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52501" y="1238251"/>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3970" y="1238251"/>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0231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952502" y="1238250"/>
            <a:ext cx="4391025"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p:cNvSpPr>
            <a:spLocks noGrp="1"/>
          </p:cNvSpPr>
          <p:nvPr>
            <p:ph type="pic" sz="quarter" idx="19"/>
          </p:nvPr>
        </p:nvSpPr>
        <p:spPr>
          <a:xfrm>
            <a:off x="5495151" y="0"/>
            <a:ext cx="3648850" cy="5143500"/>
          </a:xfrm>
          <a:prstGeom prst="rect">
            <a:avLst/>
          </a:prstGeom>
          <a:effectLst/>
        </p:spPr>
        <p:txBody>
          <a:bodyPr rtlCol="0">
            <a:normAutofit/>
          </a:bodyPr>
          <a:lstStyle>
            <a:lvl1pPr marL="0" indent="0">
              <a:buNone/>
              <a:defRPr sz="73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a:t>Click icon to add picture</a:t>
            </a:r>
          </a:p>
        </p:txBody>
      </p:sp>
      <p:sp>
        <p:nvSpPr>
          <p:cNvPr id="3" name="Title 2"/>
          <p:cNvSpPr>
            <a:spLocks noGrp="1"/>
          </p:cNvSpPr>
          <p:nvPr>
            <p:ph type="title"/>
          </p:nvPr>
        </p:nvSpPr>
        <p:spPr>
          <a:xfrm>
            <a:off x="952500" y="0"/>
            <a:ext cx="4405884" cy="1123950"/>
          </a:xfrm>
        </p:spPr>
        <p:txBody>
          <a:bodyPr/>
          <a:lstStyle/>
          <a:p>
            <a:r>
              <a:rPr lang="en-US"/>
              <a:t>Click to edit Master title style</a:t>
            </a:r>
          </a:p>
        </p:txBody>
      </p:sp>
    </p:spTree>
    <p:extLst>
      <p:ext uri="{BB962C8B-B14F-4D97-AF65-F5344CB8AC3E}">
        <p14:creationId xmlns:p14="http://schemas.microsoft.com/office/powerpoint/2010/main" val="11618495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952500" y="1238250"/>
            <a:ext cx="5287566"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p:cNvSpPr>
            <a:spLocks noGrp="1"/>
          </p:cNvSpPr>
          <p:nvPr>
            <p:ph type="pic" sz="quarter" idx="19"/>
          </p:nvPr>
        </p:nvSpPr>
        <p:spPr>
          <a:xfrm>
            <a:off x="6374037" y="0"/>
            <a:ext cx="2769965" cy="5143500"/>
          </a:xfrm>
          <a:prstGeom prst="rect">
            <a:avLst/>
          </a:prstGeom>
          <a:effectLst/>
        </p:spPr>
        <p:txBody>
          <a:bodyPr rtlCol="0">
            <a:normAutofit/>
          </a:bodyPr>
          <a:lstStyle>
            <a:lvl1pPr marL="0" indent="0">
              <a:buNone/>
              <a:defRPr sz="73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a:t>Click icon to add picture</a:t>
            </a:r>
          </a:p>
        </p:txBody>
      </p:sp>
      <p:sp>
        <p:nvSpPr>
          <p:cNvPr id="3" name="Title 2"/>
          <p:cNvSpPr>
            <a:spLocks noGrp="1"/>
          </p:cNvSpPr>
          <p:nvPr>
            <p:ph type="title"/>
          </p:nvPr>
        </p:nvSpPr>
        <p:spPr>
          <a:xfrm>
            <a:off x="952500" y="0"/>
            <a:ext cx="5301996" cy="1123950"/>
          </a:xfrm>
        </p:spPr>
        <p:txBody>
          <a:bodyPr/>
          <a:lstStyle/>
          <a:p>
            <a:r>
              <a:rPr lang="en-US"/>
              <a:t>Click to edit Master title style</a:t>
            </a:r>
          </a:p>
        </p:txBody>
      </p:sp>
    </p:spTree>
    <p:extLst>
      <p:ext uri="{BB962C8B-B14F-4D97-AF65-F5344CB8AC3E}">
        <p14:creationId xmlns:p14="http://schemas.microsoft.com/office/powerpoint/2010/main" val="26466710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52500" y="1238251"/>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63267" y="1238251"/>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p:cNvSpPr>
            <a:spLocks noGrp="1"/>
          </p:cNvSpPr>
          <p:nvPr>
            <p:ph type="pic" sz="quarter" idx="19"/>
          </p:nvPr>
        </p:nvSpPr>
        <p:spPr>
          <a:xfrm>
            <a:off x="6374037" y="0"/>
            <a:ext cx="2769965" cy="5143500"/>
          </a:xfrm>
          <a:prstGeom prst="rect">
            <a:avLst/>
          </a:prstGeom>
          <a:effectLst/>
        </p:spPr>
        <p:txBody>
          <a:bodyPr rtlCol="0">
            <a:normAutofit/>
          </a:bodyPr>
          <a:lstStyle>
            <a:lvl1pPr marL="0" indent="0">
              <a:buNone/>
              <a:defRPr sz="731"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a:t>Click icon to add picture</a:t>
            </a:r>
          </a:p>
        </p:txBody>
      </p:sp>
      <p:sp>
        <p:nvSpPr>
          <p:cNvPr id="6" name="Title 5"/>
          <p:cNvSpPr>
            <a:spLocks noGrp="1"/>
          </p:cNvSpPr>
          <p:nvPr>
            <p:ph type="title"/>
          </p:nvPr>
        </p:nvSpPr>
        <p:spPr>
          <a:xfrm>
            <a:off x="952500" y="0"/>
            <a:ext cx="5301996" cy="1123950"/>
          </a:xfrm>
        </p:spPr>
        <p:txBody>
          <a:bodyPr/>
          <a:lstStyle/>
          <a:p>
            <a:r>
              <a:rPr lang="en-US"/>
              <a:t>Click to edit Master title style</a:t>
            </a:r>
          </a:p>
        </p:txBody>
      </p:sp>
    </p:spTree>
    <p:extLst>
      <p:ext uri="{BB962C8B-B14F-4D97-AF65-F5344CB8AC3E}">
        <p14:creationId xmlns:p14="http://schemas.microsoft.com/office/powerpoint/2010/main" val="200466881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p:cNvSpPr>
            <a:spLocks noGrp="1"/>
          </p:cNvSpPr>
          <p:nvPr>
            <p:ph sz="quarter" idx="21"/>
          </p:nvPr>
        </p:nvSpPr>
        <p:spPr>
          <a:xfrm>
            <a:off x="6829296" y="1874382"/>
            <a:ext cx="1800000" cy="1394736"/>
          </a:xfrm>
          <a:prstGeom prst="rect">
            <a:avLst/>
          </a:prstGeom>
        </p:spPr>
        <p:txBody>
          <a:bodyPr/>
          <a:lstStyle>
            <a:lvl1pPr algn="ctr">
              <a:defRPr/>
            </a:lvl1pPr>
          </a:lstStyle>
          <a:p>
            <a:pPr lvl="0"/>
            <a:r>
              <a:rPr lang="en-US" noProof="0"/>
              <a:t>Click to edit Master text styles</a:t>
            </a:r>
          </a:p>
        </p:txBody>
      </p:sp>
      <p:sp>
        <p:nvSpPr>
          <p:cNvPr id="17" name="Content Placeholder 3"/>
          <p:cNvSpPr>
            <a:spLocks noGrp="1"/>
          </p:cNvSpPr>
          <p:nvPr>
            <p:ph sz="quarter" idx="20"/>
          </p:nvPr>
        </p:nvSpPr>
        <p:spPr>
          <a:xfrm>
            <a:off x="4062510" y="1874382"/>
            <a:ext cx="1800000" cy="1394736"/>
          </a:xfrm>
          <a:prstGeom prst="rect">
            <a:avLst/>
          </a:prstGeom>
        </p:spPr>
        <p:txBody>
          <a:bodyPr/>
          <a:lstStyle>
            <a:lvl1pPr algn="ctr">
              <a:defRPr/>
            </a:lvl1pPr>
          </a:lstStyle>
          <a:p>
            <a:pPr lvl="0"/>
            <a:r>
              <a:rPr lang="en-US" noProof="0"/>
              <a:t>Click to edit Master text styles</a:t>
            </a:r>
          </a:p>
        </p:txBody>
      </p:sp>
      <p:sp>
        <p:nvSpPr>
          <p:cNvPr id="9" name="Content Placeholder 3"/>
          <p:cNvSpPr>
            <a:spLocks noGrp="1"/>
          </p:cNvSpPr>
          <p:nvPr>
            <p:ph sz="quarter" idx="19"/>
          </p:nvPr>
        </p:nvSpPr>
        <p:spPr>
          <a:xfrm>
            <a:off x="1295724" y="1874382"/>
            <a:ext cx="1800000" cy="1394736"/>
          </a:xfrm>
          <a:prstGeom prst="rect">
            <a:avLst/>
          </a:prstGeom>
        </p:spPr>
        <p:txBody>
          <a:bodyPr/>
          <a:lstStyle>
            <a:lvl1pPr algn="ctr">
              <a:defRPr/>
            </a:lvl1pPr>
          </a:lstStyle>
          <a:p>
            <a:pPr lvl="0"/>
            <a:r>
              <a:rPr lang="en-US" noProof="0"/>
              <a:t>Click to 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753662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p:cNvSpPr>
            <a:spLocks noGrp="1"/>
          </p:cNvSpPr>
          <p:nvPr>
            <p:ph type="title"/>
          </p:nvPr>
        </p:nvSpPr>
        <p:spPr>
          <a:xfrm>
            <a:off x="952500" y="0"/>
            <a:ext cx="8039100" cy="1207008"/>
          </a:xfrm>
          <a:prstGeom prst="rect">
            <a:avLst/>
          </a:prstGeom>
        </p:spPr>
        <p:txBody>
          <a:bodyPr/>
          <a:lstStyle>
            <a:lvl1pPr algn="l">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5706857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0168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5" name="TextBox 10">
            <a:extLst>
              <a:ext uri="{FF2B5EF4-FFF2-40B4-BE49-F238E27FC236}">
                <a16:creationId xmlns:a16="http://schemas.microsoft.com/office/drawing/2014/main" id="{6F52B48B-04BF-4F2A-A6CA-E3627FF6C7FF}"/>
              </a:ext>
            </a:extLst>
          </p:cNvPr>
          <p:cNvSpPr txBox="1">
            <a:spLocks noChangeArrowheads="1"/>
          </p:cNvSpPr>
          <p:nvPr/>
        </p:nvSpPr>
        <p:spPr bwMode="auto">
          <a:xfrm>
            <a:off x="1762126" y="-515541"/>
            <a:ext cx="184731" cy="276999"/>
          </a:xfrm>
          <a:prstGeom prst="rect">
            <a:avLst/>
          </a:prstGeom>
          <a:noFill/>
          <a:ln>
            <a:noFill/>
          </a:ln>
        </p:spPr>
        <p:txBody>
          <a:bodyPr wrap="none">
            <a:spAutoFit/>
          </a:bodyPr>
          <a:lstStyle>
            <a:lvl1pPr>
              <a:defRPr sz="1600" b="1">
                <a:solidFill>
                  <a:srgbClr val="003366"/>
                </a:solidFill>
                <a:latin typeface="ChaletTT-LondonNineteenSixty" pitchFamily="2" charset="0"/>
                <a:ea typeface="ＭＳ Ｐゴシック" panose="020B0600070205080204" pitchFamily="34" charset="-128"/>
              </a:defRPr>
            </a:lvl1pPr>
            <a:lvl2pPr marL="742950" indent="-285750">
              <a:defRPr sz="1600" b="1">
                <a:solidFill>
                  <a:srgbClr val="003366"/>
                </a:solidFill>
                <a:latin typeface="ChaletTT-LondonNineteenSixty" pitchFamily="2" charset="0"/>
                <a:ea typeface="ＭＳ Ｐゴシック" panose="020B0600070205080204" pitchFamily="34" charset="-128"/>
              </a:defRPr>
            </a:lvl2pPr>
            <a:lvl3pPr marL="1143000" indent="-228600">
              <a:defRPr sz="1600" b="1">
                <a:solidFill>
                  <a:srgbClr val="003366"/>
                </a:solidFill>
                <a:latin typeface="ChaletTT-LondonNineteenSixty" pitchFamily="2" charset="0"/>
                <a:ea typeface="ＭＳ Ｐゴシック" panose="020B0600070205080204" pitchFamily="34" charset="-128"/>
              </a:defRPr>
            </a:lvl3pPr>
            <a:lvl4pPr marL="1600200" indent="-228600">
              <a:defRPr sz="1600" b="1">
                <a:solidFill>
                  <a:srgbClr val="003366"/>
                </a:solidFill>
                <a:latin typeface="ChaletTT-LondonNineteenSixty" pitchFamily="2" charset="0"/>
                <a:ea typeface="ＭＳ Ｐゴシック" panose="020B0600070205080204" pitchFamily="34" charset="-128"/>
              </a:defRPr>
            </a:lvl4pPr>
            <a:lvl5pPr marL="2057400" indent="-228600">
              <a:defRPr sz="1600" b="1">
                <a:solidFill>
                  <a:srgbClr val="003366"/>
                </a:solidFill>
                <a:latin typeface="ChaletTT-LondonNineteenSixty"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a:defRPr/>
            </a:pPr>
            <a:endParaRPr lang="en-US" altLang="en-US" sz="1200"/>
          </a:p>
        </p:txBody>
      </p:sp>
      <p:sp>
        <p:nvSpPr>
          <p:cNvPr id="28" name="Picture Placeholder 27"/>
          <p:cNvSpPr>
            <a:spLocks noGrp="1"/>
          </p:cNvSpPr>
          <p:nvPr>
            <p:ph type="pic" sz="quarter" idx="10"/>
          </p:nvPr>
        </p:nvSpPr>
        <p:spPr>
          <a:xfrm>
            <a:off x="-18168" y="0"/>
            <a:ext cx="9162168" cy="514858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rtlCol="0">
            <a:noAutofit/>
          </a:bodyPr>
          <a:lstStyle/>
          <a:p>
            <a:pPr lvl="0"/>
            <a:r>
              <a:rPr lang="en-US" noProof="0"/>
              <a:t>Click icon to add picture</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87732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80391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36793AF-AECD-E740-AD86-3E695F51C79D}"/>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44391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499"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5083968"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00555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4391025"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95151" y="0"/>
            <a:ext cx="364885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952500" y="0"/>
            <a:ext cx="4405884"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024266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5287566"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952500" y="0"/>
            <a:ext cx="5301996"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9979875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500"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663267"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952500" y="0"/>
            <a:ext cx="5301996" cy="1123950"/>
          </a:xfrm>
        </p:spPr>
        <p:txBody>
          <a:bodyPr/>
          <a:lstStyle/>
          <a:p>
            <a:r>
              <a:rPr lang="en-US"/>
              <a:t>Click to edit Master title style</a:t>
            </a:r>
          </a:p>
        </p:txBody>
      </p:sp>
    </p:spTree>
    <p:extLst>
      <p:ext uri="{BB962C8B-B14F-4D97-AF65-F5344CB8AC3E}">
        <p14:creationId xmlns:p14="http://schemas.microsoft.com/office/powerpoint/2010/main" val="221539593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sv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4.svg"/><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9E1A0C9-D5CB-324C-BFC0-578A265C26A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t="45834"/>
          <a:stretch>
            <a:fillRect/>
          </a:stretch>
        </p:blipFill>
        <p:spPr>
          <a:xfrm>
            <a:off x="-14868"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173184"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76424" y="4202628"/>
            <a:ext cx="447147" cy="410496"/>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52501" y="479722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accent3"/>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952500" y="0"/>
            <a:ext cx="80391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952500" y="1238250"/>
            <a:ext cx="80391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11390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225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30" kern="1200">
          <a:solidFill>
            <a:schemeClr val="tx1"/>
          </a:solidFill>
          <a:latin typeface="Arial" panose="020B0604020202020204" pitchFamily="34" charset="0"/>
          <a:ea typeface="+mn-ea"/>
          <a:cs typeface="Arial" panose="020B0604020202020204" pitchFamily="34" charset="0"/>
        </a:defRPr>
      </a:lvl1pPr>
      <a:lvl2pPr marL="458788" indent="-227013"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1445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600">
          <p15:clr>
            <a:srgbClr val="F26B43"/>
          </p15:clr>
        </p15:guide>
        <p15:guide id="4" pos="5664">
          <p15:clr>
            <a:srgbClr val="F26B43"/>
          </p15:clr>
        </p15:guide>
        <p15:guide id="5" orient="horz" pos="2916">
          <p15:clr>
            <a:srgbClr val="F26B43"/>
          </p15:clr>
        </p15:guide>
        <p15:guide id="6" orient="horz" pos="31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6">
            <a:extLst>
              <a:ext uri="{FF2B5EF4-FFF2-40B4-BE49-F238E27FC236}">
                <a16:creationId xmlns:a16="http://schemas.microsoft.com/office/drawing/2014/main" id="{B9415D37-07FF-644D-8C70-33FBDB04F391}"/>
              </a:ext>
            </a:extLst>
          </p:cNvPr>
          <p:cNvSpPr>
            <a:spLocks noGrp="1"/>
          </p:cNvSpPr>
          <p:nvPr>
            <p:ph type="title"/>
          </p:nvPr>
        </p:nvSpPr>
        <p:spPr>
          <a:xfrm>
            <a:off x="628650" y="1063690"/>
            <a:ext cx="3266017" cy="3016120"/>
          </a:xfrm>
          <a:prstGeom prst="rect">
            <a:avLst/>
          </a:prstGeom>
        </p:spPr>
        <p:txBody>
          <a:bodyPr vert="horz" lIns="91440" tIns="45720" rIns="91440" bIns="45720" rtlCol="0" anchor="ctr">
            <a:noAutofit/>
          </a:bodyPr>
          <a:lstStyle/>
          <a:p>
            <a:r>
              <a:rPr lang="en-US"/>
              <a:t>Click to edit Master title style</a:t>
            </a:r>
          </a:p>
        </p:txBody>
      </p:sp>
      <p:sp>
        <p:nvSpPr>
          <p:cNvPr id="6" name="TextBox 5">
            <a:extLst>
              <a:ext uri="{FF2B5EF4-FFF2-40B4-BE49-F238E27FC236}">
                <a16:creationId xmlns:a16="http://schemas.microsoft.com/office/drawing/2014/main" id="{72F6157B-57CD-2A4A-AF25-F4779D5AD7D4}"/>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Restricted</a:t>
            </a:r>
          </a:p>
        </p:txBody>
      </p:sp>
    </p:spTree>
    <p:extLst>
      <p:ext uri="{BB962C8B-B14F-4D97-AF65-F5344CB8AC3E}">
        <p14:creationId xmlns:p14="http://schemas.microsoft.com/office/powerpoint/2010/main" val="3623565681"/>
      </p:ext>
    </p:extLst>
  </p:cSld>
  <p:clrMap bg1="lt1" tx1="dk1" bg2="lt2" tx2="dk2" accent1="accent1" accent2="accent2" accent3="accent3" accent4="accent4" accent5="accent5" accent6="accent6" hlink="hlink" folHlink="folHlink"/>
  <p:sldLayoutIdLst>
    <p:sldLayoutId id="2147484060" r:id="rId1"/>
  </p:sldLayoutIdLst>
  <mc:AlternateContent xmlns:mc="http://schemas.openxmlformats.org/markup-compatibility/2006">
    <mc:Choice xmlns:p14="http://schemas.microsoft.com/office/powerpoint/2010/main" Requires="p14">
      <p:transition p14:dur="0" advClick="0"/>
    </mc:Choice>
    <mc:Fallback>
      <p:transition advClick="0"/>
    </mc:Fallback>
  </mc:AlternateContent>
  <p:hf sldNum="0" hdr="0" ftr="0" dt="0"/>
  <p:txStyles>
    <p:titleStyle>
      <a:lvl1pPr algn="l" defTabSz="914400" rtl="0" eaLnBrk="1" latinLnBrk="0" hangingPunct="1">
        <a:lnSpc>
          <a:spcPct val="90000"/>
        </a:lnSpc>
        <a:spcBef>
          <a:spcPct val="0"/>
        </a:spcBef>
        <a:buNone/>
        <a:defRPr sz="225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9E1A0C9-D5CB-324C-BFC0-578A265C26A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t="45834"/>
          <a:stretch>
            <a:fillRect/>
          </a:stretch>
        </p:blipFill>
        <p:spPr>
          <a:xfrm>
            <a:off x="-14868"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173184"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76424" y="4202628"/>
            <a:ext cx="447147" cy="410496"/>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52501" y="479722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accent3"/>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952500" y="0"/>
            <a:ext cx="80391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952500" y="1238250"/>
            <a:ext cx="80391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88289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defTabSz="914400" rtl="0" eaLnBrk="1" latinLnBrk="0" hangingPunct="1">
        <a:lnSpc>
          <a:spcPct val="90000"/>
        </a:lnSpc>
        <a:spcBef>
          <a:spcPct val="0"/>
        </a:spcBef>
        <a:buNone/>
        <a:defRPr sz="225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30" kern="1200">
          <a:solidFill>
            <a:schemeClr val="tx1"/>
          </a:solidFill>
          <a:latin typeface="Arial" panose="020B0604020202020204" pitchFamily="34" charset="0"/>
          <a:ea typeface="+mn-ea"/>
          <a:cs typeface="Arial" panose="020B0604020202020204" pitchFamily="34" charset="0"/>
        </a:defRPr>
      </a:lvl1pPr>
      <a:lvl2pPr marL="458788" indent="-227013"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1445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600">
          <p15:clr>
            <a:srgbClr val="F26B43"/>
          </p15:clr>
        </p15:guide>
        <p15:guide id="4" pos="5664">
          <p15:clr>
            <a:srgbClr val="F26B43"/>
          </p15:clr>
        </p15:guide>
        <p15:guide id="5" orient="horz" pos="2916">
          <p15:clr>
            <a:srgbClr val="F26B43"/>
          </p15:clr>
        </p15:guide>
        <p15:guide id="6" orient="horz" pos="31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A2232A7-5057-4320-B4B5-6ECF938AF2D7}"/>
              </a:ext>
            </a:extLst>
          </p:cNvPr>
          <p:cNvPicPr>
            <a:picLocks noChangeAspect="1"/>
          </p:cNvPicPr>
          <p:nvPr userDrawn="1"/>
        </p:nvPicPr>
        <p:blipFill>
          <a:blip r:embed="rId13" cstate="screen"/>
          <a:srcRect t="45834"/>
          <a:stretch>
            <a:fillRect/>
          </a:stretch>
        </p:blipFill>
        <p:spPr>
          <a:xfrm>
            <a:off x="-15875" y="0"/>
            <a:ext cx="83026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1027" name="TextBox 7">
            <a:extLst>
              <a:ext uri="{FF2B5EF4-FFF2-40B4-BE49-F238E27FC236}">
                <a16:creationId xmlns:a16="http://schemas.microsoft.com/office/drawing/2014/main" id="{8FA9D5D8-1C1F-42FD-895E-6EE96F031E36}"/>
              </a:ext>
            </a:extLst>
          </p:cNvPr>
          <p:cNvSpPr txBox="1">
            <a:spLocks noChangeArrowheads="1"/>
          </p:cNvSpPr>
          <p:nvPr userDrawn="1"/>
        </p:nvSpPr>
        <p:spPr bwMode="auto">
          <a:xfrm>
            <a:off x="176214" y="4797029"/>
            <a:ext cx="454025" cy="161583"/>
          </a:xfrm>
          <a:prstGeom prst="rect">
            <a:avLst/>
          </a:prstGeom>
          <a:noFill/>
          <a:ln>
            <a:noFill/>
          </a:ln>
        </p:spPr>
        <p:txBody>
          <a:bodyPr>
            <a:spAutoFit/>
          </a:bodyPr>
          <a:lstStyle>
            <a:lvl1pPr defTabSz="684213">
              <a:defRPr sz="1600" b="1">
                <a:solidFill>
                  <a:srgbClr val="003366"/>
                </a:solidFill>
                <a:latin typeface="ChaletTT-LondonNineteenSixty" pitchFamily="2" charset="0"/>
                <a:ea typeface="ＭＳ Ｐゴシック" panose="020B0600070205080204" pitchFamily="34" charset="-128"/>
              </a:defRPr>
            </a:lvl1pPr>
            <a:lvl2pPr marL="742950" indent="-285750" defTabSz="684213">
              <a:defRPr sz="1600" b="1">
                <a:solidFill>
                  <a:srgbClr val="003366"/>
                </a:solidFill>
                <a:latin typeface="ChaletTT-LondonNineteenSixty" pitchFamily="2" charset="0"/>
                <a:ea typeface="ＭＳ Ｐゴシック" panose="020B0600070205080204" pitchFamily="34" charset="-128"/>
              </a:defRPr>
            </a:lvl2pPr>
            <a:lvl3pPr marL="1143000" indent="-228600" defTabSz="684213">
              <a:defRPr sz="1600" b="1">
                <a:solidFill>
                  <a:srgbClr val="003366"/>
                </a:solidFill>
                <a:latin typeface="ChaletTT-LondonNineteenSixty" pitchFamily="2" charset="0"/>
                <a:ea typeface="ＭＳ Ｐゴシック" panose="020B0600070205080204" pitchFamily="34" charset="-128"/>
              </a:defRPr>
            </a:lvl3pPr>
            <a:lvl4pPr marL="1600200" indent="-228600" defTabSz="684213">
              <a:defRPr sz="1600" b="1">
                <a:solidFill>
                  <a:srgbClr val="003366"/>
                </a:solidFill>
                <a:latin typeface="ChaletTT-LondonNineteenSixty" pitchFamily="2" charset="0"/>
                <a:ea typeface="ＭＳ Ｐゴシック" panose="020B0600070205080204" pitchFamily="34" charset="-128"/>
              </a:defRPr>
            </a:lvl4pPr>
            <a:lvl5pPr marL="2057400" indent="-228600" defTabSz="684213">
              <a:defRPr sz="1600" b="1">
                <a:solidFill>
                  <a:srgbClr val="003366"/>
                </a:solidFill>
                <a:latin typeface="ChaletTT-LondonNineteenSixty" pitchFamily="2" charset="0"/>
                <a:ea typeface="ＭＳ Ｐゴシック" panose="020B0600070205080204" pitchFamily="34" charset="-128"/>
              </a:defRPr>
            </a:lvl5pPr>
            <a:lvl6pPr marL="25146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algn="ctr" eaLnBrk="1" hangingPunct="1">
              <a:defRPr/>
            </a:pPr>
            <a:fld id="{8B836E02-24AF-4F36-868A-BC9B851B7E61}" type="slidenum">
              <a:rPr lang="en-US" altLang="en-US" sz="450" b="0" smtClean="0">
                <a:solidFill>
                  <a:schemeClr val="bg1"/>
                </a:solidFill>
              </a:rPr>
              <a:pPr algn="ctr" eaLnBrk="1" hangingPunct="1">
                <a:defRPr/>
              </a:pPr>
              <a:t>‹#›</a:t>
            </a:fld>
            <a:endParaRPr lang="en-US" altLang="en-US" sz="450" b="0">
              <a:solidFill>
                <a:schemeClr val="bg1"/>
              </a:solidFill>
            </a:endParaRPr>
          </a:p>
        </p:txBody>
      </p:sp>
      <p:pic>
        <p:nvPicPr>
          <p:cNvPr id="1028" name="Graphic 8">
            <a:extLst>
              <a:ext uri="{FF2B5EF4-FFF2-40B4-BE49-F238E27FC236}">
                <a16:creationId xmlns:a16="http://schemas.microsoft.com/office/drawing/2014/main" id="{19D39BEF-A905-4308-9988-4E78DDB6CA0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89" y="4202906"/>
            <a:ext cx="447675"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9">
            <a:extLst>
              <a:ext uri="{FF2B5EF4-FFF2-40B4-BE49-F238E27FC236}">
                <a16:creationId xmlns:a16="http://schemas.microsoft.com/office/drawing/2014/main" id="{5200DDB3-67BC-4246-A74B-3ADCD5F67FC7}"/>
              </a:ext>
            </a:extLst>
          </p:cNvPr>
          <p:cNvSpPr txBox="1">
            <a:spLocks noChangeArrowheads="1"/>
          </p:cNvSpPr>
          <p:nvPr userDrawn="1"/>
        </p:nvSpPr>
        <p:spPr bwMode="auto">
          <a:xfrm>
            <a:off x="952500" y="4797029"/>
            <a:ext cx="2952750" cy="161583"/>
          </a:xfrm>
          <a:prstGeom prst="rect">
            <a:avLst/>
          </a:prstGeom>
          <a:noFill/>
          <a:ln>
            <a:noFill/>
          </a:ln>
        </p:spPr>
        <p:txBody>
          <a:bodyPr>
            <a:spAutoFit/>
          </a:bodyPr>
          <a:lstStyle>
            <a:lvl1pPr defTabSz="684213">
              <a:defRPr sz="1600" b="1">
                <a:solidFill>
                  <a:srgbClr val="003366"/>
                </a:solidFill>
                <a:latin typeface="ChaletTT-LondonNineteenSixty" pitchFamily="2" charset="0"/>
                <a:ea typeface="ＭＳ Ｐゴシック" panose="020B0600070205080204" pitchFamily="34" charset="-128"/>
              </a:defRPr>
            </a:lvl1pPr>
            <a:lvl2pPr marL="742950" indent="-285750" defTabSz="684213">
              <a:defRPr sz="1600" b="1">
                <a:solidFill>
                  <a:srgbClr val="003366"/>
                </a:solidFill>
                <a:latin typeface="ChaletTT-LondonNineteenSixty" pitchFamily="2" charset="0"/>
                <a:ea typeface="ＭＳ Ｐゴシック" panose="020B0600070205080204" pitchFamily="34" charset="-128"/>
              </a:defRPr>
            </a:lvl2pPr>
            <a:lvl3pPr marL="1143000" indent="-228600" defTabSz="684213">
              <a:defRPr sz="1600" b="1">
                <a:solidFill>
                  <a:srgbClr val="003366"/>
                </a:solidFill>
                <a:latin typeface="ChaletTT-LondonNineteenSixty" pitchFamily="2" charset="0"/>
                <a:ea typeface="ＭＳ Ｐゴシック" panose="020B0600070205080204" pitchFamily="34" charset="-128"/>
              </a:defRPr>
            </a:lvl3pPr>
            <a:lvl4pPr marL="1600200" indent="-228600" defTabSz="684213">
              <a:defRPr sz="1600" b="1">
                <a:solidFill>
                  <a:srgbClr val="003366"/>
                </a:solidFill>
                <a:latin typeface="ChaletTT-LondonNineteenSixty" pitchFamily="2" charset="0"/>
                <a:ea typeface="ＭＳ Ｐゴシック" panose="020B0600070205080204" pitchFamily="34" charset="-128"/>
              </a:defRPr>
            </a:lvl4pPr>
            <a:lvl5pPr marL="2057400" indent="-228600" defTabSz="684213">
              <a:defRPr sz="1600" b="1">
                <a:solidFill>
                  <a:srgbClr val="003366"/>
                </a:solidFill>
                <a:latin typeface="ChaletTT-LondonNineteenSixty" pitchFamily="2" charset="0"/>
                <a:ea typeface="ＭＳ Ｐゴシック" panose="020B0600070205080204" pitchFamily="34" charset="-128"/>
              </a:defRPr>
            </a:lvl5pPr>
            <a:lvl6pPr marL="25146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684213"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eaLnBrk="1" hangingPunct="1">
              <a:defRPr/>
            </a:pPr>
            <a:r>
              <a:rPr lang="en-US" altLang="en-US" sz="450">
                <a:solidFill>
                  <a:srgbClr val="595959"/>
                </a:solidFill>
                <a:latin typeface="Arial" panose="020B0604020202020204" pitchFamily="34" charset="0"/>
              </a:rPr>
              <a:t>Classification: Confidential</a:t>
            </a:r>
          </a:p>
        </p:txBody>
      </p:sp>
      <p:sp>
        <p:nvSpPr>
          <p:cNvPr id="1030" name="Title Placeholder 1">
            <a:extLst>
              <a:ext uri="{FF2B5EF4-FFF2-40B4-BE49-F238E27FC236}">
                <a16:creationId xmlns:a16="http://schemas.microsoft.com/office/drawing/2014/main" id="{98839A7D-12F1-49FE-8842-C8D124E5BEA0}"/>
              </a:ext>
            </a:extLst>
          </p:cNvPr>
          <p:cNvSpPr>
            <a:spLocks noGrp="1" noChangeArrowheads="1"/>
          </p:cNvSpPr>
          <p:nvPr>
            <p:ph type="title"/>
          </p:nvPr>
        </p:nvSpPr>
        <p:spPr bwMode="auto">
          <a:xfrm>
            <a:off x="952500" y="0"/>
            <a:ext cx="80391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1" name="Text Placeholder 2">
            <a:extLst>
              <a:ext uri="{FF2B5EF4-FFF2-40B4-BE49-F238E27FC236}">
                <a16:creationId xmlns:a16="http://schemas.microsoft.com/office/drawing/2014/main" id="{9CFEF524-7A39-47DE-B5D9-D90E6A508546}"/>
              </a:ext>
            </a:extLst>
          </p:cNvPr>
          <p:cNvSpPr>
            <a:spLocks noGrp="1" noChangeArrowheads="1"/>
          </p:cNvSpPr>
          <p:nvPr>
            <p:ph type="body" idx="1"/>
          </p:nvPr>
        </p:nvSpPr>
        <p:spPr bwMode="auto">
          <a:xfrm>
            <a:off x="952500" y="1238251"/>
            <a:ext cx="80391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01137742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mc:Choice xmlns:p14="http://schemas.microsoft.com/office/powerpoint/2010/main" Requires="p14">
      <p:transition p14:dur="0" advClick="0"/>
    </mc:Choice>
    <mc:Fallback>
      <p:transition advClick="0"/>
    </mc:Fallback>
  </mc:AlternateContent>
  <p:txStyles>
    <p:titleStyle>
      <a:lvl1pPr algn="l" rtl="0" eaLnBrk="0" fontAlgn="base" hangingPunct="0">
        <a:lnSpc>
          <a:spcPct val="90000"/>
        </a:lnSpc>
        <a:spcBef>
          <a:spcPct val="0"/>
        </a:spcBef>
        <a:spcAft>
          <a:spcPct val="0"/>
        </a:spcAft>
        <a:defRPr sz="165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5pPr>
      <a:lvl6pPr marL="342900" algn="l" rtl="0" fontAlgn="base">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6pPr>
      <a:lvl7pPr marL="685800" algn="l" rtl="0" fontAlgn="base">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7pPr>
      <a:lvl8pPr marL="1028700" algn="l" rtl="0" fontAlgn="base">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8pPr>
      <a:lvl9pPr marL="1371600" algn="l" rtl="0" fontAlgn="base">
        <a:lnSpc>
          <a:spcPct val="90000"/>
        </a:lnSpc>
        <a:spcBef>
          <a:spcPct val="0"/>
        </a:spcBef>
        <a:spcAft>
          <a:spcPct val="0"/>
        </a:spcAft>
        <a:defRPr sz="1650">
          <a:solidFill>
            <a:schemeClr val="accent1"/>
          </a:solidFill>
          <a:latin typeface="Arial" panose="020B0604020202020204" pitchFamily="34" charset="0"/>
          <a:cs typeface="Arial" panose="020B0604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1275" kern="1200">
          <a:solidFill>
            <a:schemeClr val="tx1"/>
          </a:solidFill>
          <a:latin typeface="Arial" panose="020B0604020202020204" pitchFamily="34" charset="0"/>
          <a:ea typeface="+mn-ea"/>
          <a:cs typeface="Arial" panose="020B0604020202020204" pitchFamily="34" charset="0"/>
        </a:defRPr>
      </a:lvl1pPr>
      <a:lvl2pPr marL="344091" indent="-170260" algn="l" rtl="0" eaLnBrk="0" fontAlgn="base" hangingPunct="0">
        <a:lnSpc>
          <a:spcPct val="90000"/>
        </a:lnSpc>
        <a:spcBef>
          <a:spcPts val="375"/>
        </a:spcBef>
        <a:spcAft>
          <a:spcPct val="0"/>
        </a:spcAft>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515541" indent="-171450" algn="l" rtl="0" eaLnBrk="0" fontAlgn="base" hangingPunct="0">
        <a:lnSpc>
          <a:spcPct val="90000"/>
        </a:lnSpc>
        <a:spcBef>
          <a:spcPts val="375"/>
        </a:spcBef>
        <a:spcAft>
          <a:spcPct val="0"/>
        </a:spcAft>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686991" indent="-171450" algn="l" rtl="0" eaLnBrk="0" fontAlgn="base" hangingPunct="0">
        <a:lnSpc>
          <a:spcPct val="90000"/>
        </a:lnSpc>
        <a:spcBef>
          <a:spcPts val="375"/>
        </a:spcBef>
        <a:spcAft>
          <a:spcPct val="0"/>
        </a:spcAft>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858441" indent="-171450" algn="l" rtl="0" eaLnBrk="0" fontAlgn="base" hangingPunct="0">
        <a:lnSpc>
          <a:spcPct val="90000"/>
        </a:lnSpc>
        <a:spcBef>
          <a:spcPts val="375"/>
        </a:spcBef>
        <a:spcAft>
          <a:spcPct val="0"/>
        </a:spcAft>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7.png"/><Relationship Id="rId5" Type="http://schemas.openxmlformats.org/officeDocument/2006/relationships/image" Target="../media/image3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7.png"/><Relationship Id="rId5" Type="http://schemas.openxmlformats.org/officeDocument/2006/relationships/image" Target="../media/image37.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5.xml"/><Relationship Id="rId7"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8.xml"/><Relationship Id="rId7" Type="http://schemas.openxmlformats.org/officeDocument/2006/relationships/image" Target="../media/image27.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33.jpe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5F98-77B5-4BEE-BCEF-4376023CC206}"/>
              </a:ext>
            </a:extLst>
          </p:cNvPr>
          <p:cNvSpPr>
            <a:spLocks noGrp="1"/>
          </p:cNvSpPr>
          <p:nvPr>
            <p:ph type="title"/>
          </p:nvPr>
        </p:nvSpPr>
        <p:spPr>
          <a:xfrm>
            <a:off x="121947" y="1576744"/>
            <a:ext cx="3951289" cy="1107547"/>
          </a:xfrm>
        </p:spPr>
        <p:txBody>
          <a:bodyPr/>
          <a:lstStyle/>
          <a:p>
            <a:r>
              <a:rPr lang="en-US" sz="1730"/>
              <a:t>It’s Time to Enroll</a:t>
            </a:r>
            <a:br>
              <a:rPr lang="en-US" sz="2800"/>
            </a:br>
            <a:r>
              <a:rPr lang="en-US" sz="2800"/>
              <a:t>Get to Know Your </a:t>
            </a:r>
            <a:br>
              <a:rPr lang="en-US" sz="2800"/>
            </a:br>
            <a:r>
              <a:rPr lang="en-US" sz="2800"/>
              <a:t>VSP Vision Benefits.</a:t>
            </a:r>
            <a:endParaRPr lang="en-PH" sz="2800"/>
          </a:p>
        </p:txBody>
      </p:sp>
      <p:sp>
        <p:nvSpPr>
          <p:cNvPr id="3" name="Content Placeholder 2">
            <a:extLst>
              <a:ext uri="{FF2B5EF4-FFF2-40B4-BE49-F238E27FC236}">
                <a16:creationId xmlns:a16="http://schemas.microsoft.com/office/drawing/2014/main" id="{406F0AB9-7DA7-41BF-8A10-1C8A1A5B048D}"/>
              </a:ext>
            </a:extLst>
          </p:cNvPr>
          <p:cNvSpPr>
            <a:spLocks noGrp="1"/>
          </p:cNvSpPr>
          <p:nvPr>
            <p:ph sz="quarter" idx="12"/>
          </p:nvPr>
        </p:nvSpPr>
        <p:spPr>
          <a:xfrm>
            <a:off x="332963" y="3673830"/>
            <a:ext cx="4848178" cy="535531"/>
          </a:xfrm>
        </p:spPr>
        <p:txBody>
          <a:bodyPr/>
          <a:lstStyle/>
          <a:p>
            <a:r>
              <a:rPr lang="en-US" sz="3200">
                <a:solidFill>
                  <a:schemeClr val="bg1"/>
                </a:solidFill>
                <a:latin typeface="Arial" panose="020B0604020202020204" pitchFamily="34" charset="0"/>
                <a:ea typeface="ＭＳ Ｐゴシック" charset="0"/>
                <a:cs typeface="Arial" panose="020B0604020202020204" pitchFamily="34" charset="0"/>
              </a:rPr>
              <a:t>City of San José</a:t>
            </a:r>
            <a:endParaRPr lang="en-US" altLang="en-US" sz="3200"/>
          </a:p>
        </p:txBody>
      </p:sp>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25"/>
          </p:nvPr>
        </p:nvPicPr>
        <p:blipFill rotWithShape="1">
          <a:blip r:embed="rId5"/>
          <a:srcRect l="39381" r="11733"/>
          <a:stretch/>
        </p:blipFill>
        <p:spPr>
          <a:xfrm>
            <a:off x="3313477" y="0"/>
            <a:ext cx="5830523" cy="5143500"/>
          </a:xfrm>
        </p:spPr>
      </p:pic>
      <p:pic>
        <p:nvPicPr>
          <p:cNvPr id="4" name="Slide 1">
            <a:hlinkClick r:id="" action="ppaction://media"/>
            <a:extLst>
              <a:ext uri="{FF2B5EF4-FFF2-40B4-BE49-F238E27FC236}">
                <a16:creationId xmlns:a16="http://schemas.microsoft.com/office/drawing/2014/main" id="{3E5B12B9-379A-4428-9809-1A2A467AAE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485" y="1659848"/>
            <a:ext cx="609600" cy="609600"/>
          </a:xfrm>
          <a:prstGeom prst="rect">
            <a:avLst/>
          </a:prstGeom>
        </p:spPr>
      </p:pic>
    </p:spTree>
    <p:extLst>
      <p:ext uri="{BB962C8B-B14F-4D97-AF65-F5344CB8AC3E}">
        <p14:creationId xmlns:p14="http://schemas.microsoft.com/office/powerpoint/2010/main" val="237852262"/>
      </p:ext>
    </p:extLst>
  </p:cSld>
  <p:clrMapOvr>
    <a:masterClrMapping/>
  </p:clrMapOvr>
  <mc:AlternateContent xmlns:mc="http://schemas.openxmlformats.org/markup-compatibility/2006">
    <mc:Choice xmlns:p14="http://schemas.microsoft.com/office/powerpoint/2010/main" Requires="p14">
      <p:transition p14:dur="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5">
            <a:extLst>
              <a:ext uri="{FF2B5EF4-FFF2-40B4-BE49-F238E27FC236}">
                <a16:creationId xmlns:a16="http://schemas.microsoft.com/office/drawing/2014/main" id="{BB76FA5D-0F08-45B5-A246-CC4D47EC75E3}"/>
              </a:ext>
            </a:extLst>
          </p:cNvPr>
          <p:cNvSpPr>
            <a:spLocks noGrp="1" noChangeArrowheads="1"/>
          </p:cNvSpPr>
          <p:nvPr>
            <p:ph type="title"/>
          </p:nvPr>
        </p:nvSpPr>
        <p:spPr>
          <a:xfrm>
            <a:off x="2070497" y="-65485"/>
            <a:ext cx="7067550" cy="895351"/>
          </a:xfrm>
        </p:spPr>
        <p:txBody>
          <a:bodyPr/>
          <a:lstStyle/>
          <a:p>
            <a:pPr eaLnBrk="1" hangingPunct="1"/>
            <a:r>
              <a:rPr lang="en-US" altLang="en-US" sz="2400" b="1"/>
              <a:t>OUT OF NETWORK REIMBURSEMENT</a:t>
            </a:r>
          </a:p>
        </p:txBody>
      </p:sp>
      <p:graphicFrame>
        <p:nvGraphicFramePr>
          <p:cNvPr id="6" name="Group 25">
            <a:extLst>
              <a:ext uri="{FF2B5EF4-FFF2-40B4-BE49-F238E27FC236}">
                <a16:creationId xmlns:a16="http://schemas.microsoft.com/office/drawing/2014/main" id="{10BE0BB8-C8A8-48B2-9612-303964A1BA50}"/>
              </a:ext>
            </a:extLst>
          </p:cNvPr>
          <p:cNvGraphicFramePr>
            <a:graphicFrameLocks/>
          </p:cNvGraphicFramePr>
          <p:nvPr>
            <p:extLst>
              <p:ext uri="{D42A27DB-BD31-4B8C-83A1-F6EECF244321}">
                <p14:modId xmlns:p14="http://schemas.microsoft.com/office/powerpoint/2010/main" val="37504851"/>
              </p:ext>
            </p:extLst>
          </p:nvPr>
        </p:nvGraphicFramePr>
        <p:xfrm>
          <a:off x="5151835" y="732099"/>
          <a:ext cx="3081338" cy="3482578"/>
        </p:xfrm>
        <a:graphic>
          <a:graphicData uri="http://schemas.openxmlformats.org/drawingml/2006/table">
            <a:tbl>
              <a:tblPr/>
              <a:tblGrid>
                <a:gridCol w="3081338">
                  <a:extLst>
                    <a:ext uri="{9D8B030D-6E8A-4147-A177-3AD203B41FA5}">
                      <a16:colId xmlns:a16="http://schemas.microsoft.com/office/drawing/2014/main" val="20000"/>
                    </a:ext>
                  </a:extLst>
                </a:gridCol>
              </a:tblGrid>
              <a:tr h="36585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pitchFamily="34" charset="0"/>
                          <a:ea typeface="ＭＳ Ｐゴシック" pitchFamily="34" charset="-128"/>
                        </a:rPr>
                        <a:t>CHOICE PLAN</a:t>
                      </a:r>
                    </a:p>
                  </a:txBody>
                  <a:tcPr marL="137137" marR="137137" marT="68604" marB="68604" anchor="ctr" horzOverflow="overflow">
                    <a:lnL cap="flat">
                      <a:noFill/>
                    </a:lnL>
                    <a:lnR>
                      <a:noFill/>
                    </a:lnR>
                    <a:lnT cap="flat">
                      <a:noFill/>
                    </a:lnT>
                    <a:lnB w="9525" cap="flat" cmpd="sng" algn="ctr">
                      <a:solidFill>
                        <a:srgbClr val="FFFFFF"/>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31167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9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Exam  -  Up to $45</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Single Vision Lenses – Up to $30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Lined Bifocal Lenses – Up to $50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Lined Trifocal Lenses – Up to $65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Progressive Lenses – Up to $50</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Frame – Up to $70</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Elective Contact Lenses – Up to $105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(contacts are instead of glasses)</a:t>
                      </a:r>
                    </a:p>
                  </a:txBody>
                  <a:tcPr marL="137137" marR="137137" marT="68604" marB="68604"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46090" name="TextBox 1">
            <a:extLst>
              <a:ext uri="{FF2B5EF4-FFF2-40B4-BE49-F238E27FC236}">
                <a16:creationId xmlns:a16="http://schemas.microsoft.com/office/drawing/2014/main" id="{EC920960-1EA7-4FDF-BD40-2E912F1C7991}"/>
              </a:ext>
            </a:extLst>
          </p:cNvPr>
          <p:cNvSpPr txBox="1">
            <a:spLocks noChangeArrowheads="1"/>
          </p:cNvSpPr>
          <p:nvPr/>
        </p:nvSpPr>
        <p:spPr bwMode="auto">
          <a:xfrm>
            <a:off x="1901429" y="4396979"/>
            <a:ext cx="5857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3366"/>
                </a:solidFill>
                <a:latin typeface="ChaletTT-LondonNineteenSixty" pitchFamily="2" charset="0"/>
                <a:ea typeface="ＭＳ Ｐゴシック" panose="020B0600070205080204" pitchFamily="34" charset="-128"/>
              </a:defRPr>
            </a:lvl1pPr>
            <a:lvl2pPr marL="742950" indent="-285750">
              <a:defRPr sz="1600" b="1">
                <a:solidFill>
                  <a:srgbClr val="003366"/>
                </a:solidFill>
                <a:latin typeface="ChaletTT-LondonNineteenSixty" pitchFamily="2" charset="0"/>
                <a:ea typeface="ＭＳ Ｐゴシック" panose="020B0600070205080204" pitchFamily="34" charset="-128"/>
              </a:defRPr>
            </a:lvl2pPr>
            <a:lvl3pPr marL="1143000" indent="-228600">
              <a:defRPr sz="1600" b="1">
                <a:solidFill>
                  <a:srgbClr val="003366"/>
                </a:solidFill>
                <a:latin typeface="ChaletTT-LondonNineteenSixty" pitchFamily="2" charset="0"/>
                <a:ea typeface="ＭＳ Ｐゴシック" panose="020B0600070205080204" pitchFamily="34" charset="-128"/>
              </a:defRPr>
            </a:lvl3pPr>
            <a:lvl4pPr marL="1600200" indent="-228600">
              <a:defRPr sz="1600" b="1">
                <a:solidFill>
                  <a:srgbClr val="003366"/>
                </a:solidFill>
                <a:latin typeface="ChaletTT-LondonNineteenSixty" pitchFamily="2" charset="0"/>
                <a:ea typeface="ＭＳ Ｐゴシック" panose="020B0600070205080204" pitchFamily="34" charset="-128"/>
              </a:defRPr>
            </a:lvl4pPr>
            <a:lvl5pPr marL="2057400" indent="-228600">
              <a:defRPr sz="1600" b="1">
                <a:solidFill>
                  <a:srgbClr val="003366"/>
                </a:solidFill>
                <a:latin typeface="ChaletTT-LondonNineteenSixty"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1600" b="1">
                <a:solidFill>
                  <a:srgbClr val="003366"/>
                </a:solidFill>
                <a:latin typeface="ChaletTT-LondonNineteenSixty" pitchFamily="2" charset="0"/>
                <a:ea typeface="ＭＳ Ｐゴシック" panose="020B0600070205080204" pitchFamily="34" charset="-128"/>
              </a:defRPr>
            </a:lvl9pPr>
          </a:lstStyle>
          <a:p>
            <a:pPr algn="ctr"/>
            <a:r>
              <a:rPr lang="en-US" altLang="en-US">
                <a:latin typeface="+mn-lt"/>
              </a:rPr>
              <a:t>Get the most out of your benefits and </a:t>
            </a:r>
          </a:p>
          <a:p>
            <a:pPr algn="ctr"/>
            <a:r>
              <a:rPr lang="en-US" altLang="en-US">
                <a:latin typeface="+mn-lt"/>
              </a:rPr>
              <a:t>greater savings with a VSP network doctor</a:t>
            </a:r>
          </a:p>
        </p:txBody>
      </p:sp>
      <p:graphicFrame>
        <p:nvGraphicFramePr>
          <p:cNvPr id="5" name="Group 25">
            <a:extLst>
              <a:ext uri="{FF2B5EF4-FFF2-40B4-BE49-F238E27FC236}">
                <a16:creationId xmlns:a16="http://schemas.microsoft.com/office/drawing/2014/main" id="{EEC5F2BE-CE34-4A1F-85A7-DAE7EA4F88EB}"/>
              </a:ext>
            </a:extLst>
          </p:cNvPr>
          <p:cNvGraphicFramePr>
            <a:graphicFrameLocks/>
          </p:cNvGraphicFramePr>
          <p:nvPr>
            <p:extLst>
              <p:ext uri="{D42A27DB-BD31-4B8C-83A1-F6EECF244321}">
                <p14:modId xmlns:p14="http://schemas.microsoft.com/office/powerpoint/2010/main" val="2690620438"/>
              </p:ext>
            </p:extLst>
          </p:nvPr>
        </p:nvGraphicFramePr>
        <p:xfrm>
          <a:off x="1291080" y="732099"/>
          <a:ext cx="3081338" cy="3482578"/>
        </p:xfrm>
        <a:graphic>
          <a:graphicData uri="http://schemas.openxmlformats.org/drawingml/2006/table">
            <a:tbl>
              <a:tblPr/>
              <a:tblGrid>
                <a:gridCol w="3081338">
                  <a:extLst>
                    <a:ext uri="{9D8B030D-6E8A-4147-A177-3AD203B41FA5}">
                      <a16:colId xmlns:a16="http://schemas.microsoft.com/office/drawing/2014/main" val="20000"/>
                    </a:ext>
                  </a:extLst>
                </a:gridCol>
              </a:tblGrid>
              <a:tr h="36585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1" i="0" u="none" strike="noStrike" cap="none" normalizeH="0" baseline="0">
                          <a:ln>
                            <a:noFill/>
                          </a:ln>
                          <a:solidFill>
                            <a:schemeClr val="tx1"/>
                          </a:solidFill>
                          <a:effectLst/>
                          <a:latin typeface="Arial" pitchFamily="34" charset="0"/>
                          <a:ea typeface="ＭＳ Ｐゴシック" pitchFamily="34" charset="-128"/>
                        </a:rPr>
                        <a:t>SIGNATURE PLAN</a:t>
                      </a:r>
                    </a:p>
                  </a:txBody>
                  <a:tcPr marL="137137" marR="137137" marT="68604" marB="68604" anchor="ctr" horzOverflow="overflow">
                    <a:lnL cap="flat">
                      <a:noFill/>
                    </a:lnL>
                    <a:lnR>
                      <a:noFill/>
                    </a:lnR>
                    <a:lnT cap="flat">
                      <a:noFill/>
                    </a:lnT>
                    <a:lnB w="9525" cap="flat" cmpd="sng" algn="ctr">
                      <a:solidFill>
                        <a:srgbClr val="FFFFFF"/>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0"/>
                  </a:ext>
                </a:extLst>
              </a:tr>
              <a:tr h="311672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9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Exam  -  Up to $50</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Single Vision Lenses – Up to $50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Lined Bifocal Lenses – Up to $75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Lined Trifocal Lenses – Up to $100</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Progressive Lenses – Up to $75</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Frame – Up to $70</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Elective Contact Lenses – Up to $105</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a:ln>
                            <a:noFill/>
                          </a:ln>
                          <a:solidFill>
                            <a:srgbClr val="003046"/>
                          </a:solidFill>
                          <a:effectLst/>
                          <a:uLnTx/>
                          <a:uFillTx/>
                          <a:latin typeface="Arial" pitchFamily="34" charset="0"/>
                          <a:ea typeface="ＭＳ Ｐゴシック" pitchFamily="34" charset="-128"/>
                          <a:cs typeface="+mn-cs"/>
                        </a:rPr>
                        <a:t>(contacts are instead of glasses)</a:t>
                      </a:r>
                    </a:p>
                  </a:txBody>
                  <a:tcPr marL="137137" marR="137137" marT="68604" marB="68604" horzOverflow="overflow">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2" name="Slide 2">
            <a:hlinkClick r:id="" action="ppaction://media"/>
            <a:extLst>
              <a:ext uri="{FF2B5EF4-FFF2-40B4-BE49-F238E27FC236}">
                <a16:creationId xmlns:a16="http://schemas.microsoft.com/office/drawing/2014/main" id="{E126E771-6909-4FB2-A298-B3B4F72A9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397" y="182474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a:extLst>
              <a:ext uri="{FF2B5EF4-FFF2-40B4-BE49-F238E27FC236}">
                <a16:creationId xmlns:a16="http://schemas.microsoft.com/office/drawing/2014/main" id="{3F20C013-C313-4315-AB0C-F2B005458635}"/>
              </a:ext>
            </a:extLst>
          </p:cNvPr>
          <p:cNvSpPr>
            <a:spLocks noGrp="1" noChangeArrowheads="1"/>
          </p:cNvSpPr>
          <p:nvPr>
            <p:ph type="title"/>
          </p:nvPr>
        </p:nvSpPr>
        <p:spPr>
          <a:xfrm>
            <a:off x="1699023" y="1"/>
            <a:ext cx="6187678" cy="1060847"/>
          </a:xfrm>
        </p:spPr>
        <p:txBody>
          <a:bodyPr/>
          <a:lstStyle/>
          <a:p>
            <a:pPr algn="ctr" eaLnBrk="1" hangingPunct="1"/>
            <a:r>
              <a:rPr lang="en-US" altLang="en-US" sz="2700"/>
              <a:t>OON CLAIMS SUBMISSION</a:t>
            </a:r>
          </a:p>
        </p:txBody>
      </p:sp>
      <p:pic>
        <p:nvPicPr>
          <p:cNvPr id="48131" name="Picture 4">
            <a:extLst>
              <a:ext uri="{FF2B5EF4-FFF2-40B4-BE49-F238E27FC236}">
                <a16:creationId xmlns:a16="http://schemas.microsoft.com/office/drawing/2014/main" id="{E2C30D28-3DA6-4494-9207-413CD8C46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 t="3418" r="-294" b="-1709"/>
          <a:stretch>
            <a:fillRect/>
          </a:stretch>
        </p:blipFill>
        <p:spPr bwMode="auto">
          <a:xfrm>
            <a:off x="3950494" y="1565672"/>
            <a:ext cx="3936206"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ontent Placeholder 3">
            <a:extLst>
              <a:ext uri="{FF2B5EF4-FFF2-40B4-BE49-F238E27FC236}">
                <a16:creationId xmlns:a16="http://schemas.microsoft.com/office/drawing/2014/main" id="{1DA4E5A5-441F-447A-BA13-C0CFE2AFCC1E}"/>
              </a:ext>
            </a:extLst>
          </p:cNvPr>
          <p:cNvSpPr txBox="1">
            <a:spLocks/>
          </p:cNvSpPr>
          <p:nvPr/>
        </p:nvSpPr>
        <p:spPr bwMode="auto">
          <a:xfrm>
            <a:off x="3950494" y="910829"/>
            <a:ext cx="4329113" cy="40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17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9pPr>
          </a:lstStyle>
          <a:p>
            <a:pPr defTabSz="685800">
              <a:lnSpc>
                <a:spcPct val="100000"/>
              </a:lnSpc>
              <a:spcBef>
                <a:spcPct val="20000"/>
              </a:spcBef>
              <a:spcAft>
                <a:spcPts val="338"/>
              </a:spcAft>
            </a:pPr>
            <a:r>
              <a:rPr lang="en-US" altLang="en-US" sz="1500"/>
              <a:t>Log in to your account at www.vsp.com</a:t>
            </a:r>
          </a:p>
        </p:txBody>
      </p:sp>
      <p:pic>
        <p:nvPicPr>
          <p:cNvPr id="48133" name="Picture Placeholder 5">
            <a:extLst>
              <a:ext uri="{FF2B5EF4-FFF2-40B4-BE49-F238E27FC236}">
                <a16:creationId xmlns:a16="http://schemas.microsoft.com/office/drawing/2014/main" id="{6F5B9A75-5E09-421B-BAB2-669420EA7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789" r="20789"/>
          <a:stretch>
            <a:fillRect/>
          </a:stretch>
        </p:blipFill>
        <p:spPr bwMode="auto">
          <a:xfrm>
            <a:off x="1985963" y="1060847"/>
            <a:ext cx="1802606"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 3">
            <a:hlinkClick r:id="" action="ppaction://media"/>
            <a:extLst>
              <a:ext uri="{FF2B5EF4-FFF2-40B4-BE49-F238E27FC236}">
                <a16:creationId xmlns:a16="http://schemas.microsoft.com/office/drawing/2014/main" id="{3A5F9F05-8AB3-4F6B-8699-36D75D2D3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744" y="203460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computer&#10;&#10;Description automatically generated with low confidence">
            <a:extLst>
              <a:ext uri="{FF2B5EF4-FFF2-40B4-BE49-F238E27FC236}">
                <a16:creationId xmlns:a16="http://schemas.microsoft.com/office/drawing/2014/main" id="{890D0D9C-C91D-4AEF-9A1D-DEC8944627EA}"/>
              </a:ext>
            </a:extLst>
          </p:cNvPr>
          <p:cNvPicPr>
            <a:picLocks noChangeAspect="1"/>
          </p:cNvPicPr>
          <p:nvPr/>
        </p:nvPicPr>
        <p:blipFill rotWithShape="1">
          <a:blip r:embed="rId5">
            <a:extLst>
              <a:ext uri="{28A0092B-C50C-407E-A947-70E740481C1C}">
                <a14:useLocalDpi xmlns:a14="http://schemas.microsoft.com/office/drawing/2010/main"/>
              </a:ext>
            </a:extLst>
          </a:blip>
          <a:srcRect l="39178" t="-69" r="2936" b="69"/>
          <a:stretch/>
        </p:blipFill>
        <p:spPr>
          <a:xfrm>
            <a:off x="6385005" y="-6453"/>
            <a:ext cx="2776383" cy="5160917"/>
          </a:xfrm>
          <a:prstGeom prst="rect">
            <a:avLst/>
          </a:prstGeom>
        </p:spPr>
      </p:pic>
      <p:sp>
        <p:nvSpPr>
          <p:cNvPr id="6" name="Content Placeholder 5">
            <a:extLst>
              <a:ext uri="{FF2B5EF4-FFF2-40B4-BE49-F238E27FC236}">
                <a16:creationId xmlns:a16="http://schemas.microsoft.com/office/drawing/2014/main" id="{7C62AE47-B389-44F9-B540-F8A523593ADA}"/>
              </a:ext>
            </a:extLst>
          </p:cNvPr>
          <p:cNvSpPr>
            <a:spLocks noGrp="1"/>
          </p:cNvSpPr>
          <p:nvPr>
            <p:ph sz="quarter" idx="10"/>
          </p:nvPr>
        </p:nvSpPr>
        <p:spPr/>
        <p:txBody>
          <a:bodyPr/>
          <a:lstStyle/>
          <a:p>
            <a:pPr marL="0" indent="0">
              <a:lnSpc>
                <a:spcPct val="100000"/>
              </a:lnSpc>
              <a:buNone/>
            </a:pPr>
            <a:r>
              <a:rPr lang="en-US">
                <a:solidFill>
                  <a:schemeClr val="accent1"/>
                </a:solidFill>
                <a:latin typeface="Arial" charset="0"/>
                <a:ea typeface="ＭＳ Ｐゴシック" charset="0"/>
              </a:rPr>
              <a:t>Once you’re enrolled…</a:t>
            </a:r>
            <a:br>
              <a:rPr lang="en-US" sz="1350" b="1">
                <a:latin typeface="Arial" charset="0"/>
                <a:ea typeface="ＭＳ Ｐゴシック" charset="0"/>
              </a:rPr>
            </a:br>
            <a:endParaRPr lang="en-US" sz="1350" b="1">
              <a:latin typeface="Arial" charset="0"/>
              <a:ea typeface="ＭＳ Ｐゴシック" charset="0"/>
            </a:endParaRPr>
          </a:p>
          <a:p>
            <a:pPr>
              <a:lnSpc>
                <a:spcPct val="100000"/>
              </a:lnSpc>
              <a:spcBef>
                <a:spcPts val="450"/>
              </a:spcBef>
              <a:defRPr/>
            </a:pPr>
            <a:r>
              <a:rPr lang="en-US" sz="1350">
                <a:latin typeface="Arial" charset="0"/>
                <a:ea typeface="ＭＳ Ｐゴシック" charset="0"/>
                <a:cs typeface="ＭＳ Ｐゴシック" charset="0"/>
              </a:rPr>
              <a:t>Create an account at </a:t>
            </a:r>
            <a:r>
              <a:rPr lang="en-US" sz="1350" b="1">
                <a:latin typeface="Arial" charset="0"/>
                <a:ea typeface="ＭＳ Ｐゴシック" charset="0"/>
                <a:cs typeface="ＭＳ Ｐゴシック" charset="0"/>
              </a:rPr>
              <a:t>vsp.com</a:t>
            </a:r>
            <a:r>
              <a:rPr lang="en-US" sz="1350">
                <a:latin typeface="Arial" charset="0"/>
                <a:ea typeface="ＭＳ Ｐゴシック" charset="0"/>
                <a:cs typeface="ＭＳ Ｐゴシック" charset="0"/>
              </a:rPr>
              <a:t> and</a:t>
            </a:r>
            <a:r>
              <a:rPr lang="en-US" sz="1350">
                <a:latin typeface="Arial" charset="0"/>
                <a:ea typeface="ＭＳ Ｐゴシック" charset="0"/>
                <a:cs typeface="Arial" charset="0"/>
              </a:rPr>
              <a:t> </a:t>
            </a:r>
            <a:r>
              <a:rPr lang="en-US" altLang="ja-JP" sz="1350">
                <a:latin typeface="Arial" charset="0"/>
                <a:ea typeface="ＭＳ Ｐゴシック" charset="0"/>
                <a:cs typeface="Arial" charset="0"/>
              </a:rPr>
              <a:t>review your personalized benefit information. </a:t>
            </a:r>
          </a:p>
          <a:p>
            <a:pPr>
              <a:lnSpc>
                <a:spcPct val="100000"/>
              </a:lnSpc>
              <a:spcBef>
                <a:spcPts val="450"/>
              </a:spcBef>
              <a:defRPr/>
            </a:pPr>
            <a:r>
              <a:rPr lang="en-US" sz="1350">
                <a:latin typeface="Arial" charset="0"/>
                <a:ea typeface="ＭＳ Ｐゴシック" charset="0"/>
                <a:cs typeface="Arial" charset="0"/>
              </a:rPr>
              <a:t>You can find a VSP in-network doctor by visiting </a:t>
            </a:r>
            <a:r>
              <a:rPr lang="en-US" sz="1350" b="1">
                <a:latin typeface="Arial" charset="0"/>
                <a:ea typeface="ＭＳ Ｐゴシック" charset="0"/>
                <a:cs typeface="Arial" charset="0"/>
              </a:rPr>
              <a:t>vsp.com </a:t>
            </a:r>
            <a:r>
              <a:rPr lang="en-US" sz="1350">
                <a:latin typeface="Arial" charset="0"/>
                <a:ea typeface="ＭＳ Ｐゴシック" charset="0"/>
                <a:cs typeface="Arial" charset="0"/>
              </a:rPr>
              <a:t>or </a:t>
            </a:r>
            <a:br>
              <a:rPr lang="en-US" sz="1350">
                <a:latin typeface="Arial" charset="0"/>
                <a:ea typeface="ＭＳ Ｐゴシック" charset="0"/>
                <a:cs typeface="Arial" charset="0"/>
              </a:rPr>
            </a:br>
            <a:r>
              <a:rPr lang="en-US" sz="1350">
                <a:latin typeface="Arial" charset="0"/>
                <a:ea typeface="ＭＳ Ｐゴシック" charset="0"/>
                <a:cs typeface="Arial" charset="0"/>
              </a:rPr>
              <a:t>calling </a:t>
            </a:r>
            <a:r>
              <a:rPr lang="en-US" sz="1350" b="1">
                <a:latin typeface="Arial" charset="0"/>
                <a:ea typeface="ＭＳ Ｐゴシック" charset="0"/>
                <a:cs typeface="Arial" charset="0"/>
              </a:rPr>
              <a:t>800.877.7195.</a:t>
            </a:r>
            <a:endParaRPr lang="en-US" altLang="ja-JP" sz="1350">
              <a:latin typeface="Arial" charset="0"/>
              <a:ea typeface="ＭＳ Ｐゴシック" charset="0"/>
              <a:cs typeface="Arial" charset="0"/>
            </a:endParaRPr>
          </a:p>
          <a:p>
            <a:pPr>
              <a:lnSpc>
                <a:spcPct val="100000"/>
              </a:lnSpc>
              <a:spcBef>
                <a:spcPts val="450"/>
              </a:spcBef>
              <a:defRPr/>
            </a:pPr>
            <a:r>
              <a:rPr lang="en-US" sz="1350">
                <a:latin typeface="Arial" charset="0"/>
                <a:ea typeface="ＭＳ Ｐゴシック" charset="0"/>
                <a:cs typeface="Arial" charset="0"/>
              </a:rPr>
              <a:t>At your appointment, simply tell them you have VSP. No ID card needed—and we’ll take care of the rest! There are no claim forms to fill out when you see a VSP network doctor. </a:t>
            </a:r>
          </a:p>
          <a:p>
            <a:pPr marL="0" indent="0">
              <a:lnSpc>
                <a:spcPct val="100000"/>
              </a:lnSpc>
              <a:buNone/>
            </a:pPr>
            <a:endParaRPr lang="en-PH"/>
          </a:p>
        </p:txBody>
      </p:sp>
      <p:sp>
        <p:nvSpPr>
          <p:cNvPr id="2" name="Picture Placeholder 1">
            <a:extLst>
              <a:ext uri="{FF2B5EF4-FFF2-40B4-BE49-F238E27FC236}">
                <a16:creationId xmlns:a16="http://schemas.microsoft.com/office/drawing/2014/main" id="{4F20C699-EEB4-975B-FF8A-17F81B0FF376}"/>
              </a:ext>
            </a:extLst>
          </p:cNvPr>
          <p:cNvSpPr>
            <a:spLocks noGrp="1"/>
          </p:cNvSpPr>
          <p:nvPr>
            <p:ph type="pic" sz="quarter" idx="19"/>
          </p:nvPr>
        </p:nvSpPr>
        <p:spPr/>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a:t>Using Your Benefit is Easy</a:t>
            </a:r>
            <a:endParaRPr lang="en-PH"/>
          </a:p>
        </p:txBody>
      </p:sp>
      <p:pic>
        <p:nvPicPr>
          <p:cNvPr id="3" name="Slide 12">
            <a:hlinkClick r:id="" action="ppaction://media"/>
            <a:extLst>
              <a:ext uri="{FF2B5EF4-FFF2-40B4-BE49-F238E27FC236}">
                <a16:creationId xmlns:a16="http://schemas.microsoft.com/office/drawing/2014/main" id="{05CF5D13-DF63-4410-8582-71CD79557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387" y="2139534"/>
            <a:ext cx="609600" cy="609600"/>
          </a:xfrm>
          <a:prstGeom prst="rect">
            <a:avLst/>
          </a:prstGeom>
        </p:spPr>
      </p:pic>
    </p:spTree>
    <p:extLst>
      <p:ext uri="{BB962C8B-B14F-4D97-AF65-F5344CB8AC3E}">
        <p14:creationId xmlns:p14="http://schemas.microsoft.com/office/powerpoint/2010/main" val="890721767"/>
      </p:ext>
    </p:extLst>
  </p:cSld>
  <p:clrMapOvr>
    <a:masterClrMapping/>
  </p:clrMapOvr>
  <mc:AlternateContent xmlns:mc="http://schemas.openxmlformats.org/markup-compatibility/2006">
    <mc:Choice xmlns:p14="http://schemas.microsoft.com/office/powerpoint/2010/main" Requires="p14">
      <p:transition p14:dur="0" advClick="0" advTm="31000"/>
    </mc:Choice>
    <mc:Fallback>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nature, sunset&#10;&#10;Description automatically generated">
            <a:extLst>
              <a:ext uri="{FF2B5EF4-FFF2-40B4-BE49-F238E27FC236}">
                <a16:creationId xmlns:a16="http://schemas.microsoft.com/office/drawing/2014/main" id="{E10998DC-8A82-4D5D-85A3-ABFEC27C5E1B}"/>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t="335" b="335"/>
          <a:stretch/>
        </p:blipFill>
        <p:spPr/>
      </p:pic>
      <p:grpSp>
        <p:nvGrpSpPr>
          <p:cNvPr id="18" name="Group 17">
            <a:extLst>
              <a:ext uri="{FF2B5EF4-FFF2-40B4-BE49-F238E27FC236}">
                <a16:creationId xmlns:a16="http://schemas.microsoft.com/office/drawing/2014/main" id="{20F1EC6D-56F1-2444-9D2D-9B3BE71E6A33}"/>
              </a:ext>
            </a:extLst>
          </p:cNvPr>
          <p:cNvGrpSpPr/>
          <p:nvPr/>
        </p:nvGrpSpPr>
        <p:grpSpPr>
          <a:xfrm>
            <a:off x="952500" y="161611"/>
            <a:ext cx="8064905" cy="1966005"/>
            <a:chOff x="-7432514" y="11750652"/>
            <a:chExt cx="15029647" cy="3300736"/>
          </a:xfrm>
        </p:grpSpPr>
        <p:sp>
          <p:nvSpPr>
            <p:cNvPr id="20" name="Rectangle 19">
              <a:extLst>
                <a:ext uri="{FF2B5EF4-FFF2-40B4-BE49-F238E27FC236}">
                  <a16:creationId xmlns:a16="http://schemas.microsoft.com/office/drawing/2014/main" id="{9BB0AC92-47D1-CF45-9EF8-7953E3C131AC}"/>
                </a:ext>
              </a:extLst>
            </p:cNvPr>
            <p:cNvSpPr/>
            <p:nvPr/>
          </p:nvSpPr>
          <p:spPr>
            <a:xfrm>
              <a:off x="-7432514" y="11750652"/>
              <a:ext cx="15029647" cy="1958918"/>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defTabSz="457200">
                <a:lnSpc>
                  <a:spcPct val="100000"/>
                </a:lnSpc>
                <a:spcBef>
                  <a:spcPct val="0"/>
                </a:spcBef>
                <a:buFontTx/>
                <a:buNone/>
                <a:defRPr/>
              </a:pPr>
              <a:endParaRPr lang="en-US" altLang="en-US" sz="1800">
                <a:solidFill>
                  <a:srgbClr val="3A60FF"/>
                </a:solidFill>
                <a:latin typeface="ChaletTT-LondonNineteenSixty" pitchFamily="2" charset="0"/>
                <a:cs typeface="+mn-cs"/>
              </a:endParaRPr>
            </a:p>
            <a:p>
              <a:endParaRPr lang="en-US" sz="3600">
                <a:solidFill>
                  <a:srgbClr val="3A60FF"/>
                </a:solidFill>
              </a:endParaRPr>
            </a:p>
          </p:txBody>
        </p:sp>
        <p:sp>
          <p:nvSpPr>
            <p:cNvPr id="10" name="Rectangle 9">
              <a:extLst>
                <a:ext uri="{FF2B5EF4-FFF2-40B4-BE49-F238E27FC236}">
                  <a16:creationId xmlns:a16="http://schemas.microsoft.com/office/drawing/2014/main" id="{F792628A-0812-A848-A851-ABB1E8AE2EAF}"/>
                </a:ext>
              </a:extLst>
            </p:cNvPr>
            <p:cNvSpPr/>
            <p:nvPr/>
          </p:nvSpPr>
          <p:spPr>
            <a:xfrm>
              <a:off x="-7432514" y="12259931"/>
              <a:ext cx="12086701" cy="2791457"/>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r>
                <a:rPr lang="en-US" sz="1800">
                  <a:latin typeface="Arial" panose="020B0604020202020204" pitchFamily="34" charset="0"/>
                  <a:cs typeface="Arial" panose="020B0604020202020204" pitchFamily="34" charset="0"/>
                </a:rPr>
                <a:t>VSP helps you see well and be well with </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the coverage and quality care you deserve.</a:t>
              </a:r>
            </a:p>
            <a:p>
              <a:pPr>
                <a:spcAft>
                  <a:spcPts val="900"/>
                </a:spcAft>
              </a:pPr>
              <a:r>
                <a:rPr lang="en-US" sz="1800">
                  <a:latin typeface="Arial" panose="020B0604020202020204" pitchFamily="34" charset="0"/>
                  <a:cs typeface="Arial" panose="020B0604020202020204" pitchFamily="34" charset="0"/>
                </a:rPr>
                <a:t>Questions? Contact us.</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Call </a:t>
              </a:r>
              <a:r>
                <a:rPr lang="en-US" sz="1800" b="1">
                  <a:latin typeface="Arial" panose="020B0604020202020204" pitchFamily="34" charset="0"/>
                  <a:cs typeface="Arial" panose="020B0604020202020204" pitchFamily="34" charset="0"/>
                </a:rPr>
                <a:t>800.877.7195</a:t>
              </a:r>
              <a:r>
                <a:rPr lang="en-US" sz="1800">
                  <a:latin typeface="Arial" panose="020B0604020202020204" pitchFamily="34" charset="0"/>
                  <a:cs typeface="Arial" panose="020B0604020202020204" pitchFamily="34" charset="0"/>
                </a:rPr>
                <a:t> or visit </a:t>
              </a:r>
              <a:r>
                <a:rPr lang="en-US" sz="1800" b="1">
                  <a:latin typeface="Arial" panose="020B0604020202020204" pitchFamily="34" charset="0"/>
                  <a:cs typeface="Arial" panose="020B0604020202020204" pitchFamily="34" charset="0"/>
                </a:rPr>
                <a:t>VSP.com</a:t>
              </a:r>
              <a:r>
                <a:rPr lang="en-US" sz="1800">
                  <a:latin typeface="Arial" panose="020B0604020202020204" pitchFamily="34" charset="0"/>
                  <a:cs typeface="Arial" panose="020B0604020202020204" pitchFamily="34" charset="0"/>
                </a:rPr>
                <a:t>.</a:t>
              </a:r>
            </a:p>
          </p:txBody>
        </p:sp>
      </p:grpSp>
      <p:sp>
        <p:nvSpPr>
          <p:cNvPr id="2" name="Rectangle 1">
            <a:extLst>
              <a:ext uri="{FF2B5EF4-FFF2-40B4-BE49-F238E27FC236}">
                <a16:creationId xmlns:a16="http://schemas.microsoft.com/office/drawing/2014/main" id="{C61BD868-CCD0-0344-8EF9-05E288FF858F}"/>
              </a:ext>
            </a:extLst>
          </p:cNvPr>
          <p:cNvSpPr/>
          <p:nvPr/>
        </p:nvSpPr>
        <p:spPr>
          <a:xfrm>
            <a:off x="4879746" y="4589502"/>
            <a:ext cx="4137660" cy="477054"/>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500">
                <a:solidFill>
                  <a:schemeClr val="bg1"/>
                </a:solidFill>
              </a:rPr>
              <a:t>©2022 Vision Service Plan. All rights reserved.</a:t>
            </a:r>
            <a:br>
              <a:rPr lang="en-US" sz="500">
                <a:solidFill>
                  <a:schemeClr val="bg1"/>
                </a:solidFill>
              </a:rPr>
            </a:br>
            <a:r>
              <a:rPr lang="en-US" sz="500">
                <a:solidFill>
                  <a:schemeClr val="bg1"/>
                </a:solidFill>
              </a:rPr>
              <a:t>VSP, WellVision Exam, and "See Well. Be Well." are registered trademarks of Vision Service Plan. </a:t>
            </a:r>
            <a:br>
              <a:rPr lang="en-US" sz="500">
                <a:solidFill>
                  <a:schemeClr val="bg1"/>
                </a:solidFill>
              </a:rPr>
            </a:br>
            <a:r>
              <a:rPr lang="en-US" sz="500">
                <a:solidFill>
                  <a:schemeClr val="bg1"/>
                </a:solidFill>
              </a:rPr>
              <a:t>All other brands or marks are the property of their respective owners.  102051  VCCM </a:t>
            </a:r>
          </a:p>
          <a:p>
            <a:endParaRPr lang="en-US" sz="500">
              <a:solidFill>
                <a:schemeClr val="bg1"/>
              </a:solidFill>
            </a:endParaRPr>
          </a:p>
          <a:p>
            <a:endParaRPr lang="en-US" sz="500">
              <a:solidFill>
                <a:schemeClr val="bg1"/>
              </a:solidFill>
            </a:endParaRPr>
          </a:p>
        </p:txBody>
      </p:sp>
      <p:sp>
        <p:nvSpPr>
          <p:cNvPr id="8" name="TextBox 7">
            <a:extLst>
              <a:ext uri="{FF2B5EF4-FFF2-40B4-BE49-F238E27FC236}">
                <a16:creationId xmlns:a16="http://schemas.microsoft.com/office/drawing/2014/main" id="{B2A056A4-CFB6-454E-8547-64C1B86E78F5}"/>
              </a:ext>
            </a:extLst>
          </p:cNvPr>
          <p:cNvSpPr txBox="1"/>
          <p:nvPr/>
        </p:nvSpPr>
        <p:spPr>
          <a:xfrm>
            <a:off x="952501" y="479722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 </a:t>
            </a:r>
          </a:p>
        </p:txBody>
      </p:sp>
      <p:pic>
        <p:nvPicPr>
          <p:cNvPr id="3" name="Slide 13">
            <a:hlinkClick r:id="" action="ppaction://media"/>
            <a:extLst>
              <a:ext uri="{FF2B5EF4-FFF2-40B4-BE49-F238E27FC236}">
                <a16:creationId xmlns:a16="http://schemas.microsoft.com/office/drawing/2014/main" id="{073D8B6C-AAD5-4397-94A5-C7D296E085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911" y="2986478"/>
            <a:ext cx="609600" cy="609600"/>
          </a:xfrm>
          <a:prstGeom prst="rect">
            <a:avLst/>
          </a:prstGeom>
        </p:spPr>
      </p:pic>
    </p:spTree>
    <p:extLst>
      <p:ext uri="{BB962C8B-B14F-4D97-AF65-F5344CB8AC3E}">
        <p14:creationId xmlns:p14="http://schemas.microsoft.com/office/powerpoint/2010/main" val="1719143696"/>
      </p:ext>
    </p:extLst>
  </p:cSld>
  <p:clrMapOvr>
    <a:masterClrMapping/>
  </p:clrMapOvr>
  <mc:AlternateContent xmlns:mc="http://schemas.openxmlformats.org/markup-compatibility/2006">
    <mc:Choice xmlns:p14="http://schemas.microsoft.com/office/powerpoint/2010/main" Requires="p14">
      <p:transition p14:dur="0" advClick="0" advTm="14000"/>
    </mc:Choice>
    <mc:Fallback>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Placeholder 10">
            <a:extLst>
              <a:ext uri="{FF2B5EF4-FFF2-40B4-BE49-F238E27FC236}">
                <a16:creationId xmlns:a16="http://schemas.microsoft.com/office/drawing/2014/main" id="{7DCADFF8-7AB4-4692-AA07-0344D2116385}"/>
              </a:ext>
            </a:extLst>
          </p:cNvPr>
          <p:cNvPicPr>
            <a:picLocks noGrp="1" noChangeAspect="1" noChangeArrowheads="1"/>
          </p:cNvPicPr>
          <p:nvPr>
            <p:ph type="pic" sz="quarter" idx="19"/>
          </p:nvPr>
        </p:nvPicPr>
        <p:blipFill>
          <a:blip r:embed="rId5">
            <a:extLst>
              <a:ext uri="{28A0092B-C50C-407E-A947-70E740481C1C}">
                <a14:useLocalDpi xmlns:a14="http://schemas.microsoft.com/office/drawing/2010/main" val="0"/>
              </a:ext>
            </a:extLst>
          </a:blip>
          <a:srcRect l="11990" r="14197"/>
          <a:stretch>
            <a:fillRect/>
          </a:stretch>
        </p:blipFill>
        <p:spPr>
          <a:xfrm>
            <a:off x="5603774" y="876300"/>
            <a:ext cx="2918222" cy="4114800"/>
          </a:xfrm>
        </p:spPr>
      </p:pic>
      <p:sp>
        <p:nvSpPr>
          <p:cNvPr id="25603" name="Title 5">
            <a:extLst>
              <a:ext uri="{FF2B5EF4-FFF2-40B4-BE49-F238E27FC236}">
                <a16:creationId xmlns:a16="http://schemas.microsoft.com/office/drawing/2014/main" id="{6BC8BE51-ABE4-4B87-BB39-0177C70F71AF}"/>
              </a:ext>
            </a:extLst>
          </p:cNvPr>
          <p:cNvSpPr>
            <a:spLocks noGrp="1" noChangeArrowheads="1"/>
          </p:cNvSpPr>
          <p:nvPr>
            <p:ph type="title"/>
          </p:nvPr>
        </p:nvSpPr>
        <p:spPr>
          <a:xfrm>
            <a:off x="872978" y="173665"/>
            <a:ext cx="5838825" cy="895350"/>
          </a:xfrm>
        </p:spPr>
        <p:txBody>
          <a:bodyPr/>
          <a:lstStyle/>
          <a:p>
            <a:pPr eaLnBrk="1" hangingPunct="1"/>
            <a:r>
              <a:rPr lang="en-US" altLang="en-US" sz="3000" b="1"/>
              <a:t>City of San José</a:t>
            </a:r>
            <a:br>
              <a:rPr lang="en-US" altLang="en-US" sz="3000" b="1"/>
            </a:br>
            <a:r>
              <a:rPr lang="en-US" altLang="en-US" sz="3000" b="1"/>
              <a:t>VSP Plan Offering</a:t>
            </a:r>
          </a:p>
        </p:txBody>
      </p:sp>
      <p:sp>
        <p:nvSpPr>
          <p:cNvPr id="7" name="TextBox 6">
            <a:extLst>
              <a:ext uri="{FF2B5EF4-FFF2-40B4-BE49-F238E27FC236}">
                <a16:creationId xmlns:a16="http://schemas.microsoft.com/office/drawing/2014/main" id="{410941A2-CE27-4EF9-A59F-729EAFA08033}"/>
              </a:ext>
            </a:extLst>
          </p:cNvPr>
          <p:cNvSpPr txBox="1"/>
          <p:nvPr/>
        </p:nvSpPr>
        <p:spPr>
          <a:xfrm>
            <a:off x="872978" y="1591056"/>
            <a:ext cx="4640854" cy="2677656"/>
          </a:xfrm>
          <a:prstGeom prst="rect">
            <a:avLst/>
          </a:prstGeom>
          <a:noFill/>
        </p:spPr>
        <p:txBody>
          <a:bodyPr wrap="square">
            <a:spAutoFit/>
          </a:bodyPr>
          <a:lstStyle/>
          <a:p>
            <a:pPr algn="ctr" defTabSz="1371326">
              <a:defRPr/>
            </a:pPr>
            <a:r>
              <a:rPr lang="en-US" sz="2400">
                <a:solidFill>
                  <a:schemeClr val="tx2"/>
                </a:solidFill>
                <a:latin typeface="Arial" panose="020B0604020202020204"/>
                <a:ea typeface="ＭＳ Ｐゴシック" panose="020B0600070205080204" pitchFamily="34" charset="-128"/>
              </a:rPr>
              <a:t>The City of San</a:t>
            </a:r>
            <a:r>
              <a:rPr lang="en-US" altLang="en-US" sz="2400" b="1">
                <a:solidFill>
                  <a:schemeClr val="tx2"/>
                </a:solidFill>
              </a:rPr>
              <a:t> </a:t>
            </a:r>
            <a:r>
              <a:rPr lang="en-US" altLang="en-US" sz="2400">
                <a:solidFill>
                  <a:schemeClr val="tx2"/>
                </a:solidFill>
              </a:rPr>
              <a:t>José</a:t>
            </a:r>
            <a:r>
              <a:rPr lang="en-US" sz="2400">
                <a:solidFill>
                  <a:schemeClr val="tx2"/>
                </a:solidFill>
                <a:latin typeface="Arial" panose="020B0604020202020204"/>
                <a:ea typeface="ＭＳ Ｐゴシック" panose="020B0600070205080204" pitchFamily="34" charset="-128"/>
              </a:rPr>
              <a:t> and VSP provide you with a choice of either the Signature Plan or the Choice Plan. </a:t>
            </a:r>
          </a:p>
          <a:p>
            <a:pPr algn="ctr" defTabSz="1371326">
              <a:defRPr/>
            </a:pPr>
            <a:endParaRPr lang="en-US" sz="2400">
              <a:solidFill>
                <a:srgbClr val="003046"/>
              </a:solidFill>
              <a:latin typeface="Arial" panose="020B0604020202020204"/>
              <a:ea typeface="ＭＳ Ｐゴシック" panose="020B0600070205080204" pitchFamily="34" charset="-128"/>
            </a:endParaRPr>
          </a:p>
          <a:p>
            <a:pPr algn="ctr" defTabSz="1371326">
              <a:defRPr/>
            </a:pPr>
            <a:r>
              <a:rPr lang="en-US" sz="2400">
                <a:solidFill>
                  <a:schemeClr val="tx2"/>
                </a:solidFill>
                <a:latin typeface="Arial" panose="020B0604020202020204"/>
                <a:ea typeface="ＭＳ Ｐゴシック" panose="020B0600070205080204" pitchFamily="34" charset="-128"/>
              </a:rPr>
              <a:t>Choose the plan that works </a:t>
            </a:r>
          </a:p>
          <a:p>
            <a:pPr algn="ctr" defTabSz="1371326">
              <a:defRPr/>
            </a:pPr>
            <a:r>
              <a:rPr lang="en-US" sz="2400">
                <a:solidFill>
                  <a:schemeClr val="tx2"/>
                </a:solidFill>
                <a:latin typeface="Arial" panose="020B0604020202020204"/>
                <a:ea typeface="ＭＳ Ｐゴシック" panose="020B0600070205080204" pitchFamily="34" charset="-128"/>
              </a:rPr>
              <a:t>best for you. </a:t>
            </a:r>
          </a:p>
        </p:txBody>
      </p:sp>
      <p:pic>
        <p:nvPicPr>
          <p:cNvPr id="2" name="Slide 1">
            <a:hlinkClick r:id="" action="ppaction://media"/>
            <a:extLst>
              <a:ext uri="{FF2B5EF4-FFF2-40B4-BE49-F238E27FC236}">
                <a16:creationId xmlns:a16="http://schemas.microsoft.com/office/drawing/2014/main" id="{28ADB851-BC40-462C-94A7-70DDE00DA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397" y="165984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19000"/>
    </mc:Choice>
    <mc:Fallback>
      <p:transition advClick="0" advTm="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952500" y="0"/>
            <a:ext cx="8039100" cy="382773"/>
          </a:xfrm>
        </p:spPr>
        <p:txBody>
          <a:bodyPr>
            <a:normAutofit fontScale="90000"/>
          </a:bodyPr>
          <a:lstStyle/>
          <a:p>
            <a:r>
              <a:rPr lang="en-US"/>
              <a:t>Your VSP Plan Options at a Glance</a:t>
            </a:r>
            <a:endParaRPr lang="en-PH"/>
          </a:p>
        </p:txBody>
      </p:sp>
      <p:graphicFrame>
        <p:nvGraphicFramePr>
          <p:cNvPr id="7" name="Table 6">
            <a:extLst>
              <a:ext uri="{FF2B5EF4-FFF2-40B4-BE49-F238E27FC236}">
                <a16:creationId xmlns:a16="http://schemas.microsoft.com/office/drawing/2014/main" id="{EA88B2CB-59AA-4425-A145-371A7335A2AC}"/>
              </a:ext>
            </a:extLst>
          </p:cNvPr>
          <p:cNvGraphicFramePr>
            <a:graphicFrameLocks noGrp="1"/>
          </p:cNvGraphicFramePr>
          <p:nvPr>
            <p:extLst>
              <p:ext uri="{D42A27DB-BD31-4B8C-83A1-F6EECF244321}">
                <p14:modId xmlns:p14="http://schemas.microsoft.com/office/powerpoint/2010/main" val="3913288621"/>
              </p:ext>
            </p:extLst>
          </p:nvPr>
        </p:nvGraphicFramePr>
        <p:xfrm>
          <a:off x="-12464" y="-24316"/>
          <a:ext cx="9156464" cy="5167815"/>
        </p:xfrm>
        <a:graphic>
          <a:graphicData uri="http://schemas.openxmlformats.org/drawingml/2006/table">
            <a:tbl>
              <a:tblPr firstRow="1" bandRow="1">
                <a:tableStyleId>{5C22544A-7EE6-4342-B048-85BDC9FD1C3A}</a:tableStyleId>
              </a:tblPr>
              <a:tblGrid>
                <a:gridCol w="1658384">
                  <a:extLst>
                    <a:ext uri="{9D8B030D-6E8A-4147-A177-3AD203B41FA5}">
                      <a16:colId xmlns:a16="http://schemas.microsoft.com/office/drawing/2014/main" val="3939325143"/>
                    </a:ext>
                  </a:extLst>
                </a:gridCol>
                <a:gridCol w="3669023">
                  <a:extLst>
                    <a:ext uri="{9D8B030D-6E8A-4147-A177-3AD203B41FA5}">
                      <a16:colId xmlns:a16="http://schemas.microsoft.com/office/drawing/2014/main" val="1018788042"/>
                    </a:ext>
                  </a:extLst>
                </a:gridCol>
                <a:gridCol w="3829057">
                  <a:extLst>
                    <a:ext uri="{9D8B030D-6E8A-4147-A177-3AD203B41FA5}">
                      <a16:colId xmlns:a16="http://schemas.microsoft.com/office/drawing/2014/main" val="236058229"/>
                    </a:ext>
                  </a:extLst>
                </a:gridCol>
              </a:tblGrid>
              <a:tr h="428172">
                <a:tc>
                  <a:txBody>
                    <a:bodyPr/>
                    <a:lstStyle/>
                    <a:p>
                      <a:endParaRPr lang="en-US" sz="1600"/>
                    </a:p>
                  </a:txBody>
                  <a:tcPr marL="55910" marR="55910" marT="27955" marB="27955">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a:solidFill>
                            <a:schemeClr val="bg1"/>
                          </a:solidFill>
                        </a:rPr>
                        <a:t>SIGNATURE PLAN</a:t>
                      </a:r>
                    </a:p>
                  </a:txBody>
                  <a:tcPr marL="55910" marR="55910" marT="27955" marB="27955" anchor="ctr">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b="1" kern="1200">
                          <a:solidFill>
                            <a:schemeClr val="bg1"/>
                          </a:solidFill>
                          <a:latin typeface="+mn-lt"/>
                          <a:ea typeface="+mn-ea"/>
                          <a:cs typeface="+mn-cs"/>
                        </a:rPr>
                        <a:t>CHOICE PLAN</a:t>
                      </a:r>
                      <a:endParaRPr lang="en-US" sz="1200" b="1">
                        <a:solidFill>
                          <a:srgbClr val="FF0000"/>
                        </a:solidFill>
                      </a:endParaRPr>
                    </a:p>
                  </a:txBody>
                  <a:tcPr marL="55910" marR="55910" marT="27955" marB="27955" anchor="ctr">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86354225"/>
                  </a:ext>
                </a:extLst>
              </a:tr>
              <a:tr h="515166">
                <a:tc>
                  <a:txBody>
                    <a:bodyPr/>
                    <a:lstStyle/>
                    <a:p>
                      <a:r>
                        <a:rPr lang="en-US" sz="1200" b="0">
                          <a:solidFill>
                            <a:srgbClr val="000000"/>
                          </a:solidFill>
                        </a:rPr>
                        <a:t> </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mn-lt"/>
                          <a:cs typeface="Arial"/>
                        </a:rPr>
                        <a:t>WellVision Exam covered every calendar year with </a:t>
                      </a:r>
                      <a:r>
                        <a:rPr lang="en-US" sz="1200" b="1">
                          <a:solidFill>
                            <a:srgbClr val="000000"/>
                          </a:solidFill>
                          <a:latin typeface="+mn-lt"/>
                          <a:cs typeface="Arial"/>
                        </a:rPr>
                        <a:t>$10</a:t>
                      </a:r>
                      <a:r>
                        <a:rPr lang="en-US" sz="1200">
                          <a:solidFill>
                            <a:srgbClr val="000000"/>
                          </a:solidFill>
                          <a:latin typeface="+mn-lt"/>
                          <a:cs typeface="Arial"/>
                        </a:rPr>
                        <a:t> Copay (exam, lenses &amp; frame)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00000"/>
                          </a:solidFill>
                          <a:latin typeface="+mn-lt"/>
                          <a:cs typeface="Arial"/>
                        </a:rPr>
                        <a:t>Retinal imaging exam covered in full every calendar year for no more than $35</a:t>
                      </a:r>
                      <a:endParaRPr lang="en-US" sz="1200">
                        <a:solidFill>
                          <a:srgbClr val="000000"/>
                        </a:solidFill>
                        <a:latin typeface="+mn-lt"/>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677948009"/>
                  </a:ext>
                </a:extLst>
              </a:tr>
              <a:tr h="490818">
                <a:tc>
                  <a:txBody>
                    <a:bodyPr/>
                    <a:lstStyle/>
                    <a:p>
                      <a:endParaRPr lang="en-US" sz="1200" b="1">
                        <a:solidFill>
                          <a:srgbClr val="000000"/>
                        </a:solidFill>
                      </a:endParaRP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Additional exams &amp; services beyond routine care for immediate issues from pink eye to sudden changes</a:t>
                      </a:r>
                      <a:br>
                        <a:rPr kumimoji="0" lang="en-US" sz="1200" b="0" i="0" u="none" strike="noStrike" kern="1200" cap="none" spc="0" normalizeH="0" baseline="0" noProof="0">
                          <a:ln>
                            <a:noFill/>
                          </a:ln>
                          <a:solidFill>
                            <a:srgbClr val="000000"/>
                          </a:solidFill>
                          <a:effectLst/>
                          <a:uLnTx/>
                          <a:uFillTx/>
                          <a:latin typeface="+mn-lt"/>
                          <a:ea typeface="+mn-ea"/>
                          <a:cs typeface="+mn-cs"/>
                        </a:rPr>
                      </a:br>
                      <a:r>
                        <a:rPr kumimoji="0" lang="en-US" sz="1200" b="0" i="0" u="none" strike="noStrike" kern="1200" cap="none" spc="0" normalizeH="0" baseline="0" noProof="0">
                          <a:ln>
                            <a:noFill/>
                          </a:ln>
                          <a:solidFill>
                            <a:srgbClr val="000000"/>
                          </a:solidFill>
                          <a:effectLst/>
                          <a:uLnTx/>
                          <a:uFillTx/>
                          <a:latin typeface="+mn-lt"/>
                          <a:ea typeface="+mn-ea"/>
                          <a:cs typeface="+mn-cs"/>
                        </a:rPr>
                        <a:t>in vision or to monitor ongoing conditions. Coordination with your medical coverage may apply. </a:t>
                      </a:r>
                      <a:endParaRPr lang="en-US" sz="1200">
                        <a:solidFill>
                          <a:srgbClr val="000000"/>
                        </a:solidFill>
                        <a:latin typeface="+mn-lt"/>
                        <a:cs typeface="Arial"/>
                      </a:endParaRP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3073802950"/>
                  </a:ext>
                </a:extLst>
              </a:tr>
              <a:tr h="984363">
                <a:tc>
                  <a:txBody>
                    <a:bodyPr/>
                    <a:lstStyle/>
                    <a:p>
                      <a:endParaRPr lang="en-US" sz="1200" b="0">
                        <a:solidFill>
                          <a:srgbClr val="000000"/>
                        </a:solidFill>
                      </a:endParaRP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latin typeface="+mn-lt"/>
                          <a:cs typeface="Arial"/>
                        </a:rPr>
                        <a:t>$150 Frame allowance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latin typeface="+mn-lt"/>
                          <a:cs typeface="Arial"/>
                        </a:rPr>
                        <a:t>$170 Featured frame brand allowance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latin typeface="+mn-lt"/>
                          <a:cs typeface="Arial"/>
                        </a:rPr>
                        <a:t>$80 Walmart®/Sam's Club®/Costco®</a:t>
                      </a: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b="1" kern="1200">
                          <a:solidFill>
                            <a:srgbClr val="000000"/>
                          </a:solidFill>
                          <a:latin typeface="+mn-lt"/>
                          <a:ea typeface="+mn-ea"/>
                          <a:cs typeface="Arial"/>
                        </a:rPr>
                        <a:t>Every other calendar year</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$150 Frame allowance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$170 Featured frame brand allowance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$80 Walmart®/Sam's Club®/Costco®</a:t>
                      </a: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mn-lt"/>
                          <a:ea typeface="+mn-ea"/>
                          <a:cs typeface="Arial"/>
                        </a:rPr>
                        <a:t>Every calendar year</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2430095"/>
                  </a:ext>
                </a:extLst>
              </a:tr>
              <a:tr h="830293">
                <a:tc>
                  <a:txBody>
                    <a:bodyPr/>
                    <a:lstStyle/>
                    <a:p>
                      <a:endParaRPr lang="en-US" sz="1200" b="0">
                        <a:solidFill>
                          <a:srgbClr val="000000"/>
                        </a:solidFill>
                      </a:endParaRP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spcBef>
                          <a:spcPts val="0"/>
                        </a:spcBef>
                        <a:spcAft>
                          <a:spcPts val="0"/>
                        </a:spcAft>
                        <a:buFont typeface="Arial" panose="020B0604020202020204" pitchFamily="34" charset="0"/>
                        <a:buChar char="•"/>
                      </a:pPr>
                      <a:r>
                        <a:rPr lang="en-US" sz="1200" b="0" i="0">
                          <a:solidFill>
                            <a:srgbClr val="000000"/>
                          </a:solidFill>
                          <a:effectLst/>
                          <a:latin typeface="+mn-lt"/>
                          <a:ea typeface="Times New Roman" panose="02020603050405020304" pitchFamily="18" charset="0"/>
                          <a:cs typeface="Arial" panose="020B0604020202020204" pitchFamily="34" charset="0"/>
                        </a:rPr>
                        <a:t>Fully covered single vision, bifocal, or trifocal lenses  </a:t>
                      </a:r>
                      <a:endParaRPr lang="en-US" sz="1200" b="0" i="0">
                        <a:solidFill>
                          <a:srgbClr val="000000"/>
                        </a:solidFill>
                        <a:effectLst/>
                        <a:latin typeface="+mn-lt"/>
                        <a:ea typeface="Calibri" panose="020F0502020204030204" pitchFamily="34" charset="0"/>
                        <a:cs typeface="Arial" panose="020B0604020202020204" pitchFamily="34" charset="0"/>
                      </a:endParaRP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mn-lt"/>
                          <a:ea typeface="+mn-ea"/>
                          <a:cs typeface="Arial"/>
                        </a:rPr>
                        <a:t>Every calendar year</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Fully covered single vision, bifocal, or trifocal lenses  </a:t>
                      </a:r>
                      <a:endParaRPr kumimoji="0" lang="en-US" sz="1200" b="0" i="0" u="none" strike="noStrike" kern="1200" cap="none" spc="0" normalizeH="0" baseline="0" noProof="0">
                        <a:ln>
                          <a:noFill/>
                        </a:ln>
                        <a:solidFill>
                          <a:srgbClr val="000000"/>
                        </a:solidFill>
                        <a:effectLst/>
                        <a:uLnTx/>
                        <a:uFillTx/>
                        <a:latin typeface="+mn-lt"/>
                        <a:ea typeface="Calibri" panose="020F0502020204030204" pitchFamily="34" charset="0"/>
                        <a:cs typeface="Arial" panose="020B0604020202020204" pitchFamily="34" charset="0"/>
                      </a:endParaRP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mn-lt"/>
                          <a:ea typeface="+mn-ea"/>
                          <a:cs typeface="Arial"/>
                        </a:rPr>
                        <a:t>Every calendar year</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1453229"/>
                  </a:ext>
                </a:extLst>
              </a:tr>
              <a:tr h="1042993">
                <a:tc>
                  <a:txBody>
                    <a:bodyPr/>
                    <a:lstStyle/>
                    <a:p>
                      <a:endParaRPr lang="en-US" sz="1200" b="0">
                        <a:solidFill>
                          <a:srgbClr val="000000"/>
                        </a:solidFill>
                        <a:latin typeface="+mn-lt"/>
                      </a:endParaRP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Impact-resistant lenses for dependent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Standard Progressive lenses – Covered in Full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Premium/Custom Progressive lenses $80 - $160</a:t>
                      </a:r>
                    </a:p>
                    <a:p>
                      <a:pPr marL="171450" indent="-171450" algn="l">
                        <a:spcBef>
                          <a:spcPts val="600"/>
                        </a:spcBef>
                        <a:buFont typeface="Arial" panose="020B0604020202020204" pitchFamily="34" charset="0"/>
                        <a:buChar char="•"/>
                      </a:pPr>
                      <a:r>
                        <a:rPr lang="en-US" sz="1200" b="0" baseline="0">
                          <a:solidFill>
                            <a:srgbClr val="000000"/>
                          </a:solidFill>
                          <a:latin typeface="+mn-lt"/>
                          <a:cs typeface="Arial"/>
                        </a:rPr>
                        <a:t>Average savings of 40% on lens enhancements</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panose="020B0604020202020204" pitchFamily="34" charset="0"/>
                        </a:rPr>
                        <a:t>Impact-resistant lenses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Standard Progressive lenses – Covered in Full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Premium/Custom Progressive lenses $95 -$175</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Average savings of 30% on lens enhancements</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523075"/>
                  </a:ext>
                </a:extLst>
              </a:tr>
              <a:tr h="876010">
                <a:tc>
                  <a:txBody>
                    <a:bodyPr/>
                    <a:lstStyle/>
                    <a:p>
                      <a:endParaRPr lang="en-US" sz="1200" b="0">
                        <a:solidFill>
                          <a:srgbClr val="000000"/>
                        </a:solidFill>
                      </a:endParaRP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00000"/>
                          </a:solidFill>
                          <a:latin typeface="+mn-lt"/>
                          <a:cs typeface="Arial"/>
                        </a:rPr>
                        <a:t>$105 </a:t>
                      </a:r>
                      <a:r>
                        <a:rPr lang="en-US" sz="1200" kern="1200">
                          <a:solidFill>
                            <a:srgbClr val="000000"/>
                          </a:solidFill>
                          <a:effectLst/>
                          <a:latin typeface="+mn-lt"/>
                          <a:ea typeface="+mn-ea"/>
                          <a:cs typeface="+mn-cs"/>
                        </a:rPr>
                        <a:t>allowance for contact lenses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rgbClr val="000000"/>
                          </a:solidFill>
                          <a:effectLst/>
                          <a:latin typeface="+mn-lt"/>
                          <a:ea typeface="+mn-ea"/>
                          <a:cs typeface="+mn-cs"/>
                        </a:rPr>
                        <a:t>$60 copay for contact lens exam </a:t>
                      </a:r>
                      <a:r>
                        <a:rPr kumimoji="0" lang="en-US" sz="1200" b="0" i="0" u="none" strike="noStrike" kern="1200" cap="none" spc="0" normalizeH="0" baseline="0" noProof="0">
                          <a:ln>
                            <a:noFill/>
                          </a:ln>
                          <a:solidFill>
                            <a:srgbClr val="000000"/>
                          </a:solidFill>
                          <a:effectLst/>
                          <a:uLnTx/>
                          <a:uFillTx/>
                          <a:latin typeface="+mn-lt"/>
                          <a:ea typeface="+mn-ea"/>
                          <a:cs typeface="+mn-cs"/>
                        </a:rPr>
                        <a:t>(fitting &amp; eval)</a:t>
                      </a:r>
                      <a:endParaRPr lang="en-US" sz="1200" kern="1200">
                        <a:solidFill>
                          <a:srgbClr val="000000"/>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rgbClr val="000000"/>
                          </a:solidFill>
                          <a:effectLst/>
                          <a:latin typeface="+mn-lt"/>
                          <a:ea typeface="+mn-ea"/>
                          <a:cs typeface="+mn-cs"/>
                        </a:rPr>
                        <a:t>15% off contact lens exam </a:t>
                      </a: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mn-lt"/>
                          <a:ea typeface="+mn-ea"/>
                          <a:cs typeface="Arial"/>
                        </a:rPr>
                        <a:t>Every calendar year</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Arial"/>
                        </a:rPr>
                        <a:t>$105 </a:t>
                      </a:r>
                      <a:r>
                        <a:rPr kumimoji="0" lang="en-US" sz="1200" b="0" i="0" u="none" strike="noStrike" kern="1200" cap="none" spc="0" normalizeH="0" baseline="0" noProof="0">
                          <a:ln>
                            <a:noFill/>
                          </a:ln>
                          <a:solidFill>
                            <a:srgbClr val="000000"/>
                          </a:solidFill>
                          <a:effectLst/>
                          <a:uLnTx/>
                          <a:uFillTx/>
                          <a:latin typeface="+mn-lt"/>
                          <a:ea typeface="+mn-ea"/>
                          <a:cs typeface="+mn-cs"/>
                        </a:rPr>
                        <a:t>allowance for contact lenses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$60 copay for contact lens exam (fitting &amp; eval)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15% off contact lens exam </a:t>
                      </a:r>
                    </a:p>
                    <a:p>
                      <a:pPr marL="171450" marR="0" lvl="0" indent="-171450" algn="l" defTabSz="342991"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mn-lt"/>
                          <a:ea typeface="+mn-ea"/>
                          <a:cs typeface="Arial"/>
                        </a:rPr>
                        <a:t>Every calendar year</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083236"/>
                  </a:ext>
                </a:extLst>
              </a:tr>
            </a:tbl>
          </a:graphicData>
        </a:graphic>
      </p:graphicFrame>
      <p:sp>
        <p:nvSpPr>
          <p:cNvPr id="2" name="TextBox 1">
            <a:extLst>
              <a:ext uri="{FF2B5EF4-FFF2-40B4-BE49-F238E27FC236}">
                <a16:creationId xmlns:a16="http://schemas.microsoft.com/office/drawing/2014/main" id="{5590EF02-A8D5-49C7-AD69-D5AAADD4633F}"/>
              </a:ext>
            </a:extLst>
          </p:cNvPr>
          <p:cNvSpPr txBox="1"/>
          <p:nvPr/>
        </p:nvSpPr>
        <p:spPr>
          <a:xfrm>
            <a:off x="0" y="451969"/>
            <a:ext cx="1158240" cy="300082"/>
          </a:xfrm>
          <a:prstGeom prst="rect">
            <a:avLst/>
          </a:prstGeom>
          <a:noFill/>
        </p:spPr>
        <p:txBody>
          <a:bodyPr wrap="square" rtlCol="0">
            <a:spAutoFit/>
          </a:bodyPr>
          <a:lstStyle/>
          <a:p>
            <a:r>
              <a:rPr lang="en-US"/>
              <a:t>Exams</a:t>
            </a:r>
          </a:p>
        </p:txBody>
      </p:sp>
      <p:sp>
        <p:nvSpPr>
          <p:cNvPr id="5" name="TextBox 4">
            <a:extLst>
              <a:ext uri="{FF2B5EF4-FFF2-40B4-BE49-F238E27FC236}">
                <a16:creationId xmlns:a16="http://schemas.microsoft.com/office/drawing/2014/main" id="{631343E5-F1D8-44FE-BE5B-0C40589539DC}"/>
              </a:ext>
            </a:extLst>
          </p:cNvPr>
          <p:cNvSpPr txBox="1"/>
          <p:nvPr/>
        </p:nvSpPr>
        <p:spPr>
          <a:xfrm>
            <a:off x="0" y="924148"/>
            <a:ext cx="17199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Essential Medical </a:t>
            </a:r>
            <a:b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Eye Care</a:t>
            </a:r>
          </a:p>
        </p:txBody>
      </p:sp>
      <p:sp>
        <p:nvSpPr>
          <p:cNvPr id="8" name="TextBox 7">
            <a:extLst>
              <a:ext uri="{FF2B5EF4-FFF2-40B4-BE49-F238E27FC236}">
                <a16:creationId xmlns:a16="http://schemas.microsoft.com/office/drawing/2014/main" id="{8B1074C8-CCEF-48E1-93CB-C56E49341C9F}"/>
              </a:ext>
            </a:extLst>
          </p:cNvPr>
          <p:cNvSpPr txBox="1"/>
          <p:nvPr/>
        </p:nvSpPr>
        <p:spPr>
          <a:xfrm>
            <a:off x="0" y="1632553"/>
            <a:ext cx="1719942" cy="300082"/>
          </a:xfrm>
          <a:prstGeom prst="rect">
            <a:avLst/>
          </a:prstGeom>
          <a:noFill/>
        </p:spPr>
        <p:txBody>
          <a:bodyPr wrap="square" rtlCol="0">
            <a:spAutoFit/>
          </a:bodyPr>
          <a:lstStyle/>
          <a:p>
            <a:r>
              <a:rPr lang="en-US"/>
              <a:t>Frame Allowance</a:t>
            </a:r>
          </a:p>
        </p:txBody>
      </p:sp>
      <p:sp>
        <p:nvSpPr>
          <p:cNvPr id="9" name="TextBox 8">
            <a:extLst>
              <a:ext uri="{FF2B5EF4-FFF2-40B4-BE49-F238E27FC236}">
                <a16:creationId xmlns:a16="http://schemas.microsoft.com/office/drawing/2014/main" id="{9C371776-B677-4069-9DF8-F8173A58E4BA}"/>
              </a:ext>
            </a:extLst>
          </p:cNvPr>
          <p:cNvSpPr txBox="1"/>
          <p:nvPr/>
        </p:nvSpPr>
        <p:spPr>
          <a:xfrm>
            <a:off x="0" y="2704923"/>
            <a:ext cx="1158240" cy="300082"/>
          </a:xfrm>
          <a:prstGeom prst="rect">
            <a:avLst/>
          </a:prstGeom>
          <a:noFill/>
        </p:spPr>
        <p:txBody>
          <a:bodyPr wrap="square" rtlCol="0">
            <a:spAutoFit/>
          </a:bodyPr>
          <a:lstStyle/>
          <a:p>
            <a:r>
              <a:rPr lang="en-US"/>
              <a:t>Lenses</a:t>
            </a:r>
          </a:p>
        </p:txBody>
      </p:sp>
      <p:sp>
        <p:nvSpPr>
          <p:cNvPr id="10" name="TextBox 9">
            <a:extLst>
              <a:ext uri="{FF2B5EF4-FFF2-40B4-BE49-F238E27FC236}">
                <a16:creationId xmlns:a16="http://schemas.microsoft.com/office/drawing/2014/main" id="{DA7A43CA-888E-471F-931C-384B7FC793B4}"/>
              </a:ext>
            </a:extLst>
          </p:cNvPr>
          <p:cNvSpPr txBox="1"/>
          <p:nvPr/>
        </p:nvSpPr>
        <p:spPr>
          <a:xfrm>
            <a:off x="0" y="3455543"/>
            <a:ext cx="1719942" cy="507831"/>
          </a:xfrm>
          <a:prstGeom prst="rect">
            <a:avLst/>
          </a:prstGeom>
          <a:noFill/>
        </p:spPr>
        <p:txBody>
          <a:bodyPr wrap="square" rtlCol="0">
            <a:spAutoFit/>
          </a:bodyPr>
          <a:lstStyle/>
          <a:p>
            <a:r>
              <a:rPr lang="en-US"/>
              <a:t>Lens Enhancements</a:t>
            </a:r>
          </a:p>
        </p:txBody>
      </p:sp>
      <p:sp>
        <p:nvSpPr>
          <p:cNvPr id="11" name="TextBox 10">
            <a:extLst>
              <a:ext uri="{FF2B5EF4-FFF2-40B4-BE49-F238E27FC236}">
                <a16:creationId xmlns:a16="http://schemas.microsoft.com/office/drawing/2014/main" id="{2C65F689-66DF-4F3D-917C-216B49D0FF6F}"/>
              </a:ext>
            </a:extLst>
          </p:cNvPr>
          <p:cNvSpPr txBox="1"/>
          <p:nvPr/>
        </p:nvSpPr>
        <p:spPr>
          <a:xfrm>
            <a:off x="-12464" y="4395951"/>
            <a:ext cx="1719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Contact Lens Allowance</a:t>
            </a:r>
            <a:b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(instead of glasses)</a:t>
            </a:r>
          </a:p>
        </p:txBody>
      </p:sp>
      <p:pic>
        <p:nvPicPr>
          <p:cNvPr id="3" name="Slide 3">
            <a:hlinkClick r:id="" action="ppaction://media"/>
            <a:extLst>
              <a:ext uri="{FF2B5EF4-FFF2-40B4-BE49-F238E27FC236}">
                <a16:creationId xmlns:a16="http://schemas.microsoft.com/office/drawing/2014/main" id="{599D6E0C-3575-40D7-93C0-20D8C83381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990" y="1697323"/>
            <a:ext cx="609600" cy="609600"/>
          </a:xfrm>
          <a:prstGeom prst="rect">
            <a:avLst/>
          </a:prstGeom>
        </p:spPr>
      </p:pic>
    </p:spTree>
    <p:extLst>
      <p:ext uri="{BB962C8B-B14F-4D97-AF65-F5344CB8AC3E}">
        <p14:creationId xmlns:p14="http://schemas.microsoft.com/office/powerpoint/2010/main" val="3219482160"/>
      </p:ext>
    </p:extLst>
  </p:cSld>
  <p:clrMapOvr>
    <a:masterClrMapping/>
  </p:clrMapOvr>
  <mc:AlternateContent xmlns:mc="http://schemas.openxmlformats.org/markup-compatibility/2006">
    <mc:Choice xmlns:p14="http://schemas.microsoft.com/office/powerpoint/2010/main" Requires="p14">
      <p:transition p14:dur="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indent="0">
              <a:buNone/>
            </a:pPr>
            <a:r>
              <a:rPr lang="en-US"/>
              <a:t>Here’s what’s covered:</a:t>
            </a:r>
          </a:p>
          <a:p>
            <a:pPr marL="285750" indent="-285750"/>
            <a:r>
              <a:rPr lang="en-US"/>
              <a:t>Fully covered retinal imaging for members with diabetes</a:t>
            </a:r>
            <a:br>
              <a:rPr lang="en-US"/>
            </a:br>
            <a:r>
              <a:rPr lang="en-US"/>
              <a:t>who do not have diabetic eye disease.</a:t>
            </a:r>
          </a:p>
          <a:p>
            <a:pPr marL="285750" indent="-285750"/>
            <a:r>
              <a:rPr lang="en-US"/>
              <a:t>Exams and services to treat immediate issues like pink eye </a:t>
            </a:r>
            <a:br>
              <a:rPr lang="en-US"/>
            </a:br>
            <a:r>
              <a:rPr lang="en-US"/>
              <a:t>and sudden changes in vision.</a:t>
            </a:r>
          </a:p>
          <a:p>
            <a:pPr marL="285750" indent="-285750"/>
            <a:r>
              <a:rPr lang="en-US"/>
              <a:t>Treatment options to monitor ongoing conditions such as </a:t>
            </a:r>
            <a:br>
              <a:rPr lang="en-US"/>
            </a:br>
            <a:r>
              <a:rPr lang="en-US"/>
              <a:t>dry eye, diabetic eye disease, glaucoma, and more.</a:t>
            </a:r>
          </a:p>
          <a:p>
            <a:pPr indent="0">
              <a:buNone/>
            </a:pPr>
            <a:r>
              <a:rPr lang="en-US"/>
              <a:t>This coverage is supplementary and in most cases your health insurance will be billed first. You may be able to coordinate with your VSP benefits in order to help reduce out-of-pocket costs. If your VSP network doctor doesn’t participate with your medical insurance plan, VSP has you covered with only the cost of your copay.</a:t>
            </a:r>
            <a:r>
              <a:rPr lang="en-US" baseline="30000"/>
              <a:t>*</a:t>
            </a:r>
            <a:br>
              <a:rPr lang="en-US"/>
            </a:br>
            <a:endParaRPr lang="en-US"/>
          </a:p>
          <a:p>
            <a:pPr indent="0">
              <a:buNone/>
            </a:pPr>
            <a:endParaRPr lang="en-US"/>
          </a:p>
          <a:p>
            <a:pPr lvl="0" indent="0">
              <a:buNone/>
            </a:pPr>
            <a:endParaRPr lang="en-US"/>
          </a:p>
          <a:p>
            <a:pPr lvl="0" indent="0">
              <a:buNone/>
            </a:pPr>
            <a:endParaRPr lang="en-US"/>
          </a:p>
          <a:p>
            <a:pPr lvl="0" indent="0">
              <a:buNone/>
            </a:pPr>
            <a:endParaRPr lang="en-US"/>
          </a:p>
        </p:txBody>
      </p:sp>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5"/>
          <a:srcRect t="152" b="152"/>
          <a:stretch/>
        </p:blipFill>
        <p:spPr/>
      </p:pic>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a:t>Essential Medical Eye Care</a:t>
            </a:r>
          </a:p>
        </p:txBody>
      </p:sp>
      <p:sp>
        <p:nvSpPr>
          <p:cNvPr id="7" name="Rectangle 6">
            <a:extLst>
              <a:ext uri="{FF2B5EF4-FFF2-40B4-BE49-F238E27FC236}">
                <a16:creationId xmlns:a16="http://schemas.microsoft.com/office/drawing/2014/main" id="{683D6E62-0414-B14F-8525-EBF2CBDF1F4C}"/>
              </a:ext>
            </a:extLst>
          </p:cNvPr>
          <p:cNvSpPr/>
          <p:nvPr/>
        </p:nvSpPr>
        <p:spPr>
          <a:xfrm>
            <a:off x="3937000" y="4739564"/>
            <a:ext cx="2377266" cy="253916"/>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gn="r" defTabSz="171450">
              <a:defRPr/>
            </a:pPr>
            <a:r>
              <a:rPr lang="en-US" sz="525" b="1">
                <a:solidFill>
                  <a:srgbClr val="000000"/>
                </a:solidFill>
                <a:latin typeface="Arial" panose="020B0604020202020204" pitchFamily="34" charset="0"/>
                <a:cs typeface="Arial" panose="020B0604020202020204" pitchFamily="34" charset="0"/>
              </a:rPr>
              <a:t>*</a:t>
            </a:r>
            <a:r>
              <a:rPr lang="en-US" sz="525">
                <a:solidFill>
                  <a:srgbClr val="000000"/>
                </a:solidFill>
                <a:latin typeface="Arial" panose="020B0604020202020204" pitchFamily="34" charset="0"/>
                <a:cs typeface="Arial" panose="020B0604020202020204" pitchFamily="34" charset="0"/>
              </a:rPr>
              <a:t>$20 standard copay for medical exams. Other covered services are covered-in-full, including retinal screening for members with diabetes.</a:t>
            </a:r>
            <a:endParaRPr kumimoji="0" lang="en-US" sz="525"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Slide 4">
            <a:hlinkClick r:id="" action="ppaction://media"/>
            <a:extLst>
              <a:ext uri="{FF2B5EF4-FFF2-40B4-BE49-F238E27FC236}">
                <a16:creationId xmlns:a16="http://schemas.microsoft.com/office/drawing/2014/main" id="{B9D97FB8-ED57-476C-BA7D-771BEA3A06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030" y="1674839"/>
            <a:ext cx="609600" cy="609600"/>
          </a:xfrm>
          <a:prstGeom prst="rect">
            <a:avLst/>
          </a:prstGeom>
        </p:spPr>
      </p:pic>
    </p:spTree>
    <p:extLst>
      <p:ext uri="{BB962C8B-B14F-4D97-AF65-F5344CB8AC3E}">
        <p14:creationId xmlns:p14="http://schemas.microsoft.com/office/powerpoint/2010/main" val="1231355021"/>
      </p:ext>
    </p:extLst>
  </p:cSld>
  <p:clrMapOvr>
    <a:masterClrMapping/>
  </p:clrMapOvr>
  <mc:AlternateContent xmlns:mc="http://schemas.openxmlformats.org/markup-compatibility/2006">
    <mc:Choice xmlns:p14="http://schemas.microsoft.com/office/powerpoint/2010/main" Requires="p14">
      <p:transition p14:dur="0" advClick="0" advTm="39000"/>
    </mc:Choice>
    <mc:Fallback>
      <p:transition advClick="0" advTm="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C27F56-4889-4551-A388-BFC221C7FEAA}"/>
              </a:ext>
            </a:extLst>
          </p:cNvPr>
          <p:cNvSpPr>
            <a:spLocks noGrp="1"/>
          </p:cNvSpPr>
          <p:nvPr>
            <p:ph sz="quarter" idx="10"/>
          </p:nvPr>
        </p:nvSpPr>
        <p:spPr>
          <a:xfrm>
            <a:off x="952500" y="882502"/>
            <a:ext cx="4391025" cy="3746648"/>
          </a:xfrm>
        </p:spPr>
        <p:txBody>
          <a:bodyPr>
            <a:normAutofit/>
          </a:bodyPr>
          <a:lstStyle/>
          <a:p>
            <a:pPr marL="0" marR="0" indent="0">
              <a:spcBef>
                <a:spcPts val="0"/>
              </a:spcBef>
              <a:spcAft>
                <a:spcPts val="0"/>
              </a:spcAft>
              <a:buNone/>
            </a:pPr>
            <a:r>
              <a:rPr lang="en-US" sz="1350">
                <a:effectLst/>
                <a:ea typeface="Calibri" panose="020F0502020204030204" pitchFamily="34" charset="0"/>
              </a:rPr>
              <a:t>Retinal screening photos are images of the inside of the eye that are used as baseline documentation of a healthy eye or to screen for potential disease(s).</a:t>
            </a:r>
            <a:br>
              <a:rPr lang="en-US" sz="1350">
                <a:effectLst/>
                <a:ea typeface="Calibri" panose="020F0502020204030204" pitchFamily="34" charset="0"/>
              </a:rPr>
            </a:br>
            <a:endParaRPr lang="en-US" sz="1350">
              <a:effectLst/>
              <a:ea typeface="Calibri" panose="020F0502020204030204" pitchFamily="34" charset="0"/>
            </a:endParaRPr>
          </a:p>
          <a:p>
            <a:pPr marL="0" indent="0">
              <a:spcBef>
                <a:spcPts val="450"/>
              </a:spcBef>
              <a:buNone/>
              <a:defRPr/>
            </a:pPr>
            <a:r>
              <a:rPr lang="en-US" sz="1350">
                <a:effectLst/>
                <a:ea typeface="Calibri" panose="020F0502020204030204" pitchFamily="34" charset="0"/>
              </a:rPr>
              <a:t>These images can be compared year after year to monitor even the most subtle changes in the eyes, helping detect signs of eye disease and systemic disease as early as possible.</a:t>
            </a:r>
          </a:p>
          <a:p>
            <a:pPr marL="0" indent="0">
              <a:spcBef>
                <a:spcPts val="450"/>
              </a:spcBef>
              <a:buNone/>
              <a:defRPr/>
            </a:pPr>
            <a:endParaRPr lang="en-US" sz="1350"/>
          </a:p>
          <a:p>
            <a:pPr marL="0" indent="0">
              <a:spcBef>
                <a:spcPts val="450"/>
              </a:spcBef>
              <a:buNone/>
              <a:defRPr/>
            </a:pPr>
            <a:r>
              <a:rPr lang="en-US" sz="1350"/>
              <a:t>Copay of $35</a:t>
            </a:r>
            <a:br>
              <a:rPr lang="en-US" sz="1350"/>
            </a:br>
            <a:endParaRPr lang="en-US" sz="1600"/>
          </a:p>
        </p:txBody>
      </p:sp>
      <p:sp>
        <p:nvSpPr>
          <p:cNvPr id="5" name="Picture Placeholder 4">
            <a:extLst>
              <a:ext uri="{FF2B5EF4-FFF2-40B4-BE49-F238E27FC236}">
                <a16:creationId xmlns:a16="http://schemas.microsoft.com/office/drawing/2014/main" id="{C979D613-3A51-28E8-8868-D8CF9FE4886E}"/>
              </a:ext>
            </a:extLst>
          </p:cNvPr>
          <p:cNvSpPr>
            <a:spLocks noGrp="1"/>
          </p:cNvSpPr>
          <p:nvPr>
            <p:ph type="pic" sz="quarter" idx="19"/>
          </p:nvPr>
        </p:nvSpPr>
        <p:spPr/>
      </p:sp>
      <p:sp>
        <p:nvSpPr>
          <p:cNvPr id="4" name="Title 3">
            <a:extLst>
              <a:ext uri="{FF2B5EF4-FFF2-40B4-BE49-F238E27FC236}">
                <a16:creationId xmlns:a16="http://schemas.microsoft.com/office/drawing/2014/main" id="{F2AC3E78-BA22-4970-97B3-E88A0630C507}"/>
              </a:ext>
            </a:extLst>
          </p:cNvPr>
          <p:cNvSpPr>
            <a:spLocks noGrp="1"/>
          </p:cNvSpPr>
          <p:nvPr>
            <p:ph type="title"/>
          </p:nvPr>
        </p:nvSpPr>
        <p:spPr/>
        <p:txBody>
          <a:bodyPr/>
          <a:lstStyle/>
          <a:p>
            <a:r>
              <a:rPr lang="en-US"/>
              <a:t>Retinal Screening</a:t>
            </a:r>
            <a:endParaRPr lang="en-PH"/>
          </a:p>
        </p:txBody>
      </p:sp>
      <p:pic>
        <p:nvPicPr>
          <p:cNvPr id="6" name="Picture 5" descr="A picture containing person, indoor, standing&#10;&#10;Description automatically generated">
            <a:extLst>
              <a:ext uri="{FF2B5EF4-FFF2-40B4-BE49-F238E27FC236}">
                <a16:creationId xmlns:a16="http://schemas.microsoft.com/office/drawing/2014/main" id="{E9B21856-7E30-4CBE-A736-E9CF03FC9103}"/>
              </a:ext>
            </a:extLst>
          </p:cNvPr>
          <p:cNvPicPr>
            <a:picLocks noChangeAspect="1"/>
          </p:cNvPicPr>
          <p:nvPr/>
        </p:nvPicPr>
        <p:blipFill rotWithShape="1">
          <a:blip r:embed="rId5">
            <a:extLst>
              <a:ext uri="{28A0092B-C50C-407E-A947-70E740481C1C}">
                <a14:useLocalDpi xmlns:a14="http://schemas.microsoft.com/office/drawing/2010/main"/>
              </a:ext>
            </a:extLst>
          </a:blip>
          <a:srcRect l="40793" r="11904"/>
          <a:stretch/>
        </p:blipFill>
        <p:spPr>
          <a:xfrm>
            <a:off x="5495151" y="0"/>
            <a:ext cx="3651060" cy="5143500"/>
          </a:xfrm>
          <a:prstGeom prst="rect">
            <a:avLst/>
          </a:prstGeom>
        </p:spPr>
      </p:pic>
      <p:sp>
        <p:nvSpPr>
          <p:cNvPr id="7" name="TextBox 6">
            <a:extLst>
              <a:ext uri="{FF2B5EF4-FFF2-40B4-BE49-F238E27FC236}">
                <a16:creationId xmlns:a16="http://schemas.microsoft.com/office/drawing/2014/main" id="{8FAA057C-5511-4AF6-96ED-FCA15C926954}"/>
              </a:ext>
            </a:extLst>
          </p:cNvPr>
          <p:cNvSpPr txBox="1"/>
          <p:nvPr/>
        </p:nvSpPr>
        <p:spPr>
          <a:xfrm>
            <a:off x="886899" y="4455122"/>
            <a:ext cx="3987609" cy="215444"/>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*Applies only if your employer has a VSP supplemental medical eye care plan</a:t>
            </a:r>
            <a:endParaRPr kumimoji="0" lang="en-US" sz="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 name="Slide 5">
            <a:hlinkClick r:id="" action="ppaction://media"/>
            <a:extLst>
              <a:ext uri="{FF2B5EF4-FFF2-40B4-BE49-F238E27FC236}">
                <a16:creationId xmlns:a16="http://schemas.microsoft.com/office/drawing/2014/main" id="{4822F2EA-85A7-4698-8794-A57B86D144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1823" y="1832235"/>
            <a:ext cx="609600" cy="609600"/>
          </a:xfrm>
          <a:prstGeom prst="rect">
            <a:avLst/>
          </a:prstGeom>
        </p:spPr>
      </p:pic>
    </p:spTree>
    <p:extLst>
      <p:ext uri="{BB962C8B-B14F-4D97-AF65-F5344CB8AC3E}">
        <p14:creationId xmlns:p14="http://schemas.microsoft.com/office/powerpoint/2010/main" val="1842471181"/>
      </p:ext>
    </p:extLst>
  </p:cSld>
  <p:clrMapOvr>
    <a:masterClrMapping/>
  </p:clrMapOvr>
  <mc:AlternateContent xmlns:mc="http://schemas.openxmlformats.org/markup-compatibility/2006">
    <mc:Choice xmlns:p14="http://schemas.microsoft.com/office/powerpoint/2010/main" Requires="p14">
      <p:transition p14:dur="0" advClick="0" advTm="20000"/>
    </mc:Choice>
    <mc:Fallback>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CE18A7-6E76-4479-9302-538EA15E75E3}"/>
              </a:ext>
            </a:extLst>
          </p:cNvPr>
          <p:cNvSpPr>
            <a:spLocks noGrp="1"/>
          </p:cNvSpPr>
          <p:nvPr>
            <p:ph sz="quarter" idx="10"/>
          </p:nvPr>
        </p:nvSpPr>
        <p:spPr/>
        <p:txBody>
          <a:bodyPr anchor="t">
            <a:normAutofit/>
          </a:bodyPr>
          <a:lstStyle/>
          <a:p>
            <a:pPr marL="0" indent="0">
              <a:spcAft>
                <a:spcPts val="900"/>
              </a:spcAft>
              <a:buNone/>
              <a:defRPr/>
            </a:pPr>
            <a:r>
              <a:rPr lang="en-US" sz="1350"/>
              <a:t>As a VSP-owned company, </a:t>
            </a:r>
            <a:r>
              <a:rPr lang="en-US" sz="1350" b="1"/>
              <a:t>Eyeconic </a:t>
            </a:r>
            <a:br>
              <a:rPr lang="en-US" sz="1350" b="1"/>
            </a:br>
            <a:r>
              <a:rPr lang="en-US" sz="1350"/>
              <a:t>seamlessly connects your VSP vision </a:t>
            </a:r>
            <a:br>
              <a:rPr lang="en-US" sz="1350"/>
            </a:br>
            <a:r>
              <a:rPr lang="en-US" sz="1350"/>
              <a:t>benefits to your account. </a:t>
            </a:r>
          </a:p>
          <a:p>
            <a:pPr marL="0" indent="0">
              <a:spcAft>
                <a:spcPts val="900"/>
              </a:spcAft>
              <a:buNone/>
              <a:defRPr/>
            </a:pPr>
            <a:r>
              <a:rPr lang="en-US" sz="1350"/>
              <a:t>Eyeconic offers a variety of well-known </a:t>
            </a:r>
            <a:br>
              <a:rPr lang="en-US" sz="1350"/>
            </a:br>
            <a:r>
              <a:rPr lang="en-US" sz="1350"/>
              <a:t>brands and contact lenses. Choose from </a:t>
            </a:r>
            <a:br>
              <a:rPr lang="en-US" sz="1350"/>
            </a:br>
            <a:r>
              <a:rPr lang="en-US" sz="1350"/>
              <a:t>more than 70 eyewear brands like Calvin </a:t>
            </a:r>
            <a:br>
              <a:rPr lang="en-US" sz="1350"/>
            </a:br>
            <a:r>
              <a:rPr lang="en-US" sz="1350"/>
              <a:t>Klein, Cole Haan, Nike, and more.</a:t>
            </a:r>
            <a:br>
              <a:rPr lang="en-US" sz="1350"/>
            </a:br>
            <a:br>
              <a:rPr lang="en-US" sz="1350"/>
            </a:br>
            <a:r>
              <a:rPr lang="en-US" sz="1350"/>
              <a:t>Find your product, customize your order </a:t>
            </a:r>
            <a:br>
              <a:rPr lang="en-US" sz="1350"/>
            </a:br>
            <a:r>
              <a:rPr lang="en-US" sz="1350"/>
              <a:t>and we do the rest. Start saving today at </a:t>
            </a:r>
            <a:br>
              <a:rPr lang="en-US" sz="1350"/>
            </a:br>
            <a:r>
              <a:rPr lang="en-US" sz="1350" b="1"/>
              <a:t>eyeconic.com</a:t>
            </a:r>
            <a:r>
              <a:rPr lang="en-US" sz="1350" baseline="30000"/>
              <a:t>®</a:t>
            </a:r>
            <a:r>
              <a:rPr lang="en-US" sz="1350" b="1"/>
              <a:t> </a:t>
            </a:r>
            <a:r>
              <a:rPr lang="en-US" sz="1350"/>
              <a:t>today. </a:t>
            </a:r>
          </a:p>
          <a:p>
            <a:pPr marL="0" indent="0">
              <a:spcBef>
                <a:spcPts val="450"/>
              </a:spcBef>
              <a:buNone/>
              <a:defRPr/>
            </a:pPr>
            <a:endParaRPr lang="en-US" sz="1050"/>
          </a:p>
        </p:txBody>
      </p:sp>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lstStyle/>
          <a:p>
            <a:r>
              <a:rPr lang="en-US"/>
              <a:t>Eyeconic</a:t>
            </a:r>
            <a:endParaRPr lang="en-PH"/>
          </a:p>
        </p:txBody>
      </p:sp>
      <p:grpSp>
        <p:nvGrpSpPr>
          <p:cNvPr id="2" name="Group 1">
            <a:extLst>
              <a:ext uri="{FF2B5EF4-FFF2-40B4-BE49-F238E27FC236}">
                <a16:creationId xmlns:a16="http://schemas.microsoft.com/office/drawing/2014/main" id="{6BA559BE-CE5F-4C53-90D8-A62617CD3981}"/>
              </a:ext>
            </a:extLst>
          </p:cNvPr>
          <p:cNvGrpSpPr/>
          <p:nvPr/>
        </p:nvGrpSpPr>
        <p:grpSpPr>
          <a:xfrm>
            <a:off x="4834870" y="899955"/>
            <a:ext cx="3658791" cy="3492588"/>
            <a:chOff x="4970859" y="942975"/>
            <a:chExt cx="4171950" cy="3982436"/>
          </a:xfrm>
        </p:grpSpPr>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40" r="6383"/>
            <a:stretch/>
          </p:blipFill>
          <p:spPr>
            <a:xfrm>
              <a:off x="4970859" y="942975"/>
              <a:ext cx="4171950" cy="2743200"/>
            </a:xfrm>
            <a:prstGeom prst="rect">
              <a:avLst/>
            </a:prstGeom>
          </p:spPr>
        </p:pic>
        <p:pic>
          <p:nvPicPr>
            <p:cNvPr id="8" name="Picture 7" descr="A picture containing text, screenshot, person&#10;&#10;Description automatically generated">
              <a:extLst>
                <a:ext uri="{FF2B5EF4-FFF2-40B4-BE49-F238E27FC236}">
                  <a16:creationId xmlns:a16="http://schemas.microsoft.com/office/drawing/2014/main" id="{9F9DA349-642D-4EDD-BD10-48FD037821D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249"/>
            <a:stretch/>
          </p:blipFill>
          <p:spPr>
            <a:xfrm>
              <a:off x="5562434" y="1345172"/>
              <a:ext cx="2971800" cy="1882985"/>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16251" y="3863830"/>
              <a:ext cx="1887248" cy="1061581"/>
            </a:xfrm>
            <a:prstGeom prst="rect">
              <a:avLst/>
            </a:prstGeom>
          </p:spPr>
        </p:pic>
      </p:grpSp>
      <p:pic>
        <p:nvPicPr>
          <p:cNvPr id="3" name="Slide 6">
            <a:hlinkClick r:id="" action="ppaction://media"/>
            <a:extLst>
              <a:ext uri="{FF2B5EF4-FFF2-40B4-BE49-F238E27FC236}">
                <a16:creationId xmlns:a16="http://schemas.microsoft.com/office/drawing/2014/main" id="{6E0B4F42-00A2-42ED-8147-1868977E30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259" y="1802255"/>
            <a:ext cx="609600" cy="609600"/>
          </a:xfrm>
          <a:prstGeom prst="rect">
            <a:avLst/>
          </a:prstGeom>
        </p:spPr>
      </p:pic>
    </p:spTree>
    <p:extLst>
      <p:ext uri="{BB962C8B-B14F-4D97-AF65-F5344CB8AC3E}">
        <p14:creationId xmlns:p14="http://schemas.microsoft.com/office/powerpoint/2010/main" val="1821149497"/>
      </p:ext>
    </p:extLst>
  </p:cSld>
  <p:clrMapOvr>
    <a:masterClrMapping/>
  </p:clrMapOvr>
  <mc:AlternateContent xmlns:mc="http://schemas.openxmlformats.org/markup-compatibility/2006">
    <mc:Choice xmlns:p14="http://schemas.microsoft.com/office/powerpoint/2010/main" Requires="p14">
      <p:transition p14:dur="0" advClick="0" advTm="36000"/>
    </mc:Choice>
    <mc:Fallback>
      <p:transition advClick="0"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466B74A-2E38-46E2-8DCF-B5D17B0CBABB}"/>
              </a:ext>
            </a:extLst>
          </p:cNvPr>
          <p:cNvSpPr>
            <a:spLocks noGrp="1"/>
          </p:cNvSpPr>
          <p:nvPr>
            <p:ph sz="quarter" idx="10"/>
          </p:nvPr>
        </p:nvSpPr>
        <p:spPr/>
        <p:txBody>
          <a:bodyPr>
            <a:normAutofit lnSpcReduction="10000"/>
          </a:bodyPr>
          <a:lstStyle/>
          <a:p>
            <a:pPr marL="0" indent="0">
              <a:spcAft>
                <a:spcPts val="900"/>
              </a:spcAft>
              <a:buNone/>
              <a:defRPr/>
            </a:pPr>
            <a:r>
              <a:rPr lang="en-US" sz="1900">
                <a:solidFill>
                  <a:srgbClr val="3A60FF"/>
                </a:solidFill>
                <a:latin typeface="Arial" charset="0"/>
                <a:ea typeface="ＭＳ Ｐゴシック" charset="0"/>
                <a:cs typeface="ＭＳ Ｐゴシック" charset="0"/>
              </a:rPr>
              <a:t>Get the Savings You Need. </a:t>
            </a:r>
          </a:p>
          <a:p>
            <a:pPr marL="0" indent="0">
              <a:lnSpc>
                <a:spcPct val="110000"/>
              </a:lnSpc>
              <a:spcBef>
                <a:spcPts val="225"/>
              </a:spcBef>
              <a:spcAft>
                <a:spcPts val="675"/>
              </a:spcAft>
              <a:buNone/>
              <a:defRPr/>
            </a:pPr>
            <a:r>
              <a:rPr lang="en-US" sz="1350">
                <a:latin typeface="Arial" charset="0"/>
                <a:ea typeface="ＭＳ Ｐゴシック" charset="0"/>
                <a:cs typeface="ＭＳ Ｐゴシック" charset="0"/>
              </a:rPr>
              <a:t>Visit </a:t>
            </a:r>
            <a:r>
              <a:rPr lang="en-US" sz="1350" b="1">
                <a:latin typeface="Arial" charset="0"/>
                <a:ea typeface="ＭＳ Ｐゴシック" charset="0"/>
                <a:cs typeface="ＭＳ Ｐゴシック" charset="0"/>
              </a:rPr>
              <a:t>vsp.com </a:t>
            </a:r>
            <a:r>
              <a:rPr lang="en-US" sz="1350">
                <a:latin typeface="Arial" charset="0"/>
                <a:ea typeface="ＭＳ Ｐゴシック" charset="0"/>
                <a:cs typeface="ＭＳ Ｐゴシック" charset="0"/>
              </a:rPr>
              <a:t>to see all the Exclusive Member Extras. </a:t>
            </a:r>
            <a:br>
              <a:rPr lang="en-US" sz="1350">
                <a:latin typeface="Arial" charset="0"/>
                <a:ea typeface="ＭＳ Ｐゴシック" charset="0"/>
                <a:cs typeface="ＭＳ Ｐゴシック" charset="0"/>
              </a:rPr>
            </a:br>
            <a:r>
              <a:rPr lang="en-US" sz="1350">
                <a:latin typeface="Arial" charset="0"/>
                <a:ea typeface="ＭＳ Ｐゴシック" charset="0"/>
                <a:cs typeface="ＭＳ Ｐゴシック" charset="0"/>
              </a:rPr>
              <a:t>VSP puts members first by providing you with exclusive special offers from leading industry brands, totaling more than </a:t>
            </a:r>
            <a:r>
              <a:rPr lang="en-US" sz="1350" b="1">
                <a:latin typeface="Arial" charset="0"/>
                <a:ea typeface="ＭＳ Ｐゴシック" charset="0"/>
                <a:cs typeface="ＭＳ Ｐゴシック" charset="0"/>
              </a:rPr>
              <a:t>$3,000 </a:t>
            </a:r>
            <a:br>
              <a:rPr lang="en-US" sz="1350" b="1">
                <a:latin typeface="Arial" charset="0"/>
                <a:ea typeface="ＭＳ Ｐゴシック" charset="0"/>
                <a:cs typeface="ＭＳ Ｐゴシック" charset="0"/>
              </a:rPr>
            </a:br>
            <a:r>
              <a:rPr lang="en-US" sz="1350" b="1">
                <a:latin typeface="Arial" charset="0"/>
                <a:ea typeface="ＭＳ Ｐゴシック" charset="0"/>
                <a:cs typeface="ＭＳ Ｐゴシック" charset="0"/>
              </a:rPr>
              <a:t>in savings</a:t>
            </a:r>
            <a:r>
              <a:rPr lang="en-US" sz="1350">
                <a:latin typeface="Arial" charset="0"/>
                <a:ea typeface="ＭＳ Ｐゴシック" charset="0"/>
                <a:cs typeface="ＭＳ Ｐゴシック" charset="0"/>
              </a:rPr>
              <a:t>. Discover great deals on glasses, sunglasses, contact lenses, and more.</a:t>
            </a:r>
            <a:br>
              <a:rPr lang="en-US" sz="800">
                <a:latin typeface="Arial" charset="0"/>
                <a:ea typeface="ＭＳ Ｐゴシック" charset="0"/>
                <a:cs typeface="ＭＳ Ｐゴシック" charset="0"/>
              </a:rPr>
            </a:br>
            <a:endParaRPr lang="en-US" sz="800">
              <a:latin typeface="Arial" charset="0"/>
              <a:ea typeface="ＭＳ Ｐゴシック" charset="0"/>
              <a:cs typeface="ＭＳ Ｐゴシック" charset="0"/>
            </a:endParaRPr>
          </a:p>
          <a:p>
            <a:pPr marL="0" indent="0">
              <a:lnSpc>
                <a:spcPct val="110000"/>
              </a:lnSpc>
              <a:spcBef>
                <a:spcPts val="225"/>
              </a:spcBef>
              <a:spcAft>
                <a:spcPts val="675"/>
              </a:spcAft>
              <a:buNone/>
              <a:defRPr/>
            </a:pPr>
            <a:r>
              <a:rPr lang="en-US" sz="800">
                <a:latin typeface="Arial" charset="0"/>
                <a:ea typeface="ＭＳ Ｐゴシック" charset="0"/>
                <a:cs typeface="ＭＳ Ｐゴシック" charset="0"/>
              </a:rPr>
              <a:t>	</a:t>
            </a:r>
            <a:r>
              <a:rPr lang="en-US" sz="1350">
                <a:latin typeface="Arial" charset="0"/>
                <a:ea typeface="ＭＳ Ｐゴシック" charset="0"/>
                <a:cs typeface="ＭＳ Ｐゴシック" charset="0"/>
              </a:rPr>
              <a:t>Enjoy an Extra $20 on Featured Frame Brands.</a:t>
            </a:r>
            <a:br>
              <a:rPr lang="en-US" sz="1500">
                <a:latin typeface="Arial" charset="0"/>
                <a:ea typeface="ＭＳ Ｐゴシック" charset="0"/>
                <a:cs typeface="ＭＳ Ｐゴシック" charset="0"/>
              </a:rPr>
            </a:br>
            <a:br>
              <a:rPr lang="en-US" sz="1500">
                <a:latin typeface="Arial" charset="0"/>
                <a:ea typeface="ＭＳ Ｐゴシック" charset="0"/>
                <a:cs typeface="ＭＳ Ｐゴシック" charset="0"/>
              </a:rPr>
            </a:br>
            <a:r>
              <a:rPr lang="en-US" sz="1500">
                <a:latin typeface="Arial" charset="0"/>
                <a:ea typeface="ＭＳ Ｐゴシック" charset="0"/>
                <a:cs typeface="ＭＳ Ｐゴシック" charset="0"/>
              </a:rPr>
              <a:t>	</a:t>
            </a:r>
            <a:r>
              <a:rPr lang="en-US" sz="1350">
                <a:latin typeface="Arial" charset="0"/>
                <a:ea typeface="ＭＳ Ｐゴシック" charset="0"/>
                <a:cs typeface="ＭＳ Ｐゴシック" charset="0"/>
              </a:rPr>
              <a:t>Enjoy an Extra $40 on Featured Frame Brands.</a:t>
            </a:r>
            <a:br>
              <a:rPr lang="en-US" sz="1350">
                <a:latin typeface="Arial" charset="0"/>
                <a:ea typeface="ＭＳ Ｐゴシック" charset="0"/>
                <a:cs typeface="ＭＳ Ｐゴシック" charset="0"/>
              </a:rPr>
            </a:br>
            <a:br>
              <a:rPr lang="en-US" sz="1600">
                <a:latin typeface="Arial" charset="0"/>
                <a:ea typeface="ＭＳ Ｐゴシック" charset="0"/>
                <a:cs typeface="ＭＳ Ｐゴシック" charset="0"/>
              </a:rPr>
            </a:br>
            <a:r>
              <a:rPr lang="en-US" sz="1600">
                <a:latin typeface="Arial" charset="0"/>
                <a:ea typeface="ＭＳ Ｐゴシック" charset="0"/>
                <a:cs typeface="ＭＳ Ｐゴシック" charset="0"/>
              </a:rPr>
              <a:t>	</a:t>
            </a:r>
            <a:r>
              <a:rPr lang="en-US" sz="1350">
                <a:latin typeface="Arial" charset="0"/>
                <a:ea typeface="ＭＳ Ｐゴシック" charset="0"/>
                <a:cs typeface="ＭＳ Ｐゴシック" charset="0"/>
              </a:rPr>
              <a:t>Save up to 40% on popular lens enhancements.*</a:t>
            </a:r>
            <a:br>
              <a:rPr lang="en-US" sz="1350">
                <a:latin typeface="Arial" charset="0"/>
                <a:ea typeface="ＭＳ Ｐゴシック" charset="0"/>
                <a:cs typeface="ＭＳ Ｐゴシック" charset="0"/>
              </a:rPr>
            </a:br>
            <a:br>
              <a:rPr lang="en-US" sz="1350">
                <a:latin typeface="Arial" charset="0"/>
                <a:ea typeface="ＭＳ Ｐゴシック" charset="0"/>
                <a:cs typeface="ＭＳ Ｐゴシック" charset="0"/>
              </a:rPr>
            </a:br>
            <a:r>
              <a:rPr lang="en-US" sz="800">
                <a:latin typeface="Arial" charset="0"/>
                <a:ea typeface="ＭＳ Ｐゴシック" charset="0"/>
                <a:cs typeface="ＭＳ Ｐゴシック" charset="0"/>
              </a:rPr>
              <a:t>Offers vary based on state and benefit plan. Brands and offers subject to change.  </a:t>
            </a:r>
          </a:p>
          <a:p>
            <a:pPr marL="0" indent="0">
              <a:lnSpc>
                <a:spcPct val="110000"/>
              </a:lnSpc>
              <a:spcBef>
                <a:spcPts val="225"/>
              </a:spcBef>
              <a:spcAft>
                <a:spcPts val="675"/>
              </a:spcAft>
              <a:buNone/>
              <a:defRPr/>
            </a:pPr>
            <a:endParaRPr lang="en-US" sz="800">
              <a:latin typeface="Arial" charset="0"/>
              <a:ea typeface="ＭＳ Ｐゴシック" charset="0"/>
              <a:cs typeface="ＭＳ Ｐゴシック" charset="0"/>
            </a:endParaRPr>
          </a:p>
          <a:p>
            <a:pPr marL="0" indent="0">
              <a:buNone/>
            </a:pPr>
            <a:endParaRPr lang="en-PH"/>
          </a:p>
        </p:txBody>
      </p:sp>
      <p:sp>
        <p:nvSpPr>
          <p:cNvPr id="2" name="Picture Placeholder 1">
            <a:extLst>
              <a:ext uri="{FF2B5EF4-FFF2-40B4-BE49-F238E27FC236}">
                <a16:creationId xmlns:a16="http://schemas.microsoft.com/office/drawing/2014/main" id="{DB78C658-8167-B96D-2344-BBC9EF2D5ADF}"/>
              </a:ext>
            </a:extLst>
          </p:cNvPr>
          <p:cNvSpPr>
            <a:spLocks noGrp="1"/>
          </p:cNvSpPr>
          <p:nvPr>
            <p:ph type="pic" sz="quarter" idx="19"/>
          </p:nvPr>
        </p:nvSpPr>
        <p:spPr/>
      </p:sp>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a:t>Exclusive Member Extras </a:t>
            </a:r>
            <a:endParaRPr lang="en-PH"/>
          </a:p>
        </p:txBody>
      </p:sp>
      <p:pic>
        <p:nvPicPr>
          <p:cNvPr id="5" name="Picture 4" descr="A picture containing person, outdoor, music&#10;&#10;Description automatically generated">
            <a:extLst>
              <a:ext uri="{FF2B5EF4-FFF2-40B4-BE49-F238E27FC236}">
                <a16:creationId xmlns:a16="http://schemas.microsoft.com/office/drawing/2014/main" id="{AA7B759E-4237-48CC-9142-67A105390884}"/>
              </a:ext>
            </a:extLst>
          </p:cNvPr>
          <p:cNvPicPr>
            <a:picLocks noChangeAspect="1"/>
          </p:cNvPicPr>
          <p:nvPr/>
        </p:nvPicPr>
        <p:blipFill rotWithShape="1">
          <a:blip r:embed="rId5">
            <a:extLst>
              <a:ext uri="{28A0092B-C50C-407E-A947-70E740481C1C}">
                <a14:useLocalDpi xmlns:a14="http://schemas.microsoft.com/office/drawing/2010/main"/>
              </a:ext>
            </a:extLst>
          </a:blip>
          <a:srcRect l="62165" r="1659"/>
          <a:stretch/>
        </p:blipFill>
        <p:spPr>
          <a:xfrm>
            <a:off x="6372843" y="0"/>
            <a:ext cx="2769965" cy="5143500"/>
          </a:xfrm>
          <a:prstGeom prst="rect">
            <a:avLst/>
          </a:prstGeom>
        </p:spPr>
      </p:pic>
      <p:pic>
        <p:nvPicPr>
          <p:cNvPr id="9" name="Picture 8">
            <a:extLst>
              <a:ext uri="{FF2B5EF4-FFF2-40B4-BE49-F238E27FC236}">
                <a16:creationId xmlns:a16="http://schemas.microsoft.com/office/drawing/2014/main" id="{F4C68B65-9FF9-4DF1-BA4B-2001708E7F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5279" y="2825961"/>
            <a:ext cx="730144" cy="409499"/>
          </a:xfrm>
          <a:prstGeom prst="rect">
            <a:avLst/>
          </a:prstGeom>
        </p:spPr>
      </p:pic>
      <p:pic>
        <p:nvPicPr>
          <p:cNvPr id="10" name="Picture 9">
            <a:extLst>
              <a:ext uri="{FF2B5EF4-FFF2-40B4-BE49-F238E27FC236}">
                <a16:creationId xmlns:a16="http://schemas.microsoft.com/office/drawing/2014/main" id="{8091697C-DF6A-472D-962F-3EDED3268DC2}"/>
              </a:ext>
            </a:extLst>
          </p:cNvPr>
          <p:cNvPicPr>
            <a:picLocks noChangeAspect="1"/>
          </p:cNvPicPr>
          <p:nvPr/>
        </p:nvPicPr>
        <p:blipFill>
          <a:blip r:embed="rId7"/>
          <a:srcRect/>
          <a:stretch/>
        </p:blipFill>
        <p:spPr>
          <a:xfrm>
            <a:off x="1107281" y="3724372"/>
            <a:ext cx="728047" cy="408324"/>
          </a:xfrm>
          <a:prstGeom prst="rect">
            <a:avLst/>
          </a:prstGeom>
        </p:spPr>
      </p:pic>
      <p:pic>
        <p:nvPicPr>
          <p:cNvPr id="11" name="Picture 10">
            <a:extLst>
              <a:ext uri="{FF2B5EF4-FFF2-40B4-BE49-F238E27FC236}">
                <a16:creationId xmlns:a16="http://schemas.microsoft.com/office/drawing/2014/main" id="{522F17CA-A2C2-4726-85EF-DAFBA916F8C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105279" y="3282528"/>
            <a:ext cx="730144" cy="409499"/>
          </a:xfrm>
          <a:prstGeom prst="rect">
            <a:avLst/>
          </a:prstGeom>
        </p:spPr>
      </p:pic>
      <p:sp>
        <p:nvSpPr>
          <p:cNvPr id="3" name="TextBox 2">
            <a:extLst>
              <a:ext uri="{FF2B5EF4-FFF2-40B4-BE49-F238E27FC236}">
                <a16:creationId xmlns:a16="http://schemas.microsoft.com/office/drawing/2014/main" id="{8BB40456-A6CB-415F-B3E9-1DF8697F248F}"/>
              </a:ext>
            </a:extLst>
          </p:cNvPr>
          <p:cNvSpPr txBox="1"/>
          <p:nvPr/>
        </p:nvSpPr>
        <p:spPr>
          <a:xfrm>
            <a:off x="952500" y="4464050"/>
            <a:ext cx="4425950" cy="33855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*Savings based on doctor’s retail price and vary by plan and purchase selection; average savings determined after benefits are applied. Ask your VSP network doctor for more details.</a:t>
            </a:r>
          </a:p>
        </p:txBody>
      </p:sp>
      <p:pic>
        <p:nvPicPr>
          <p:cNvPr id="4" name="Slide 7">
            <a:hlinkClick r:id="" action="ppaction://media"/>
            <a:extLst>
              <a:ext uri="{FF2B5EF4-FFF2-40B4-BE49-F238E27FC236}">
                <a16:creationId xmlns:a16="http://schemas.microsoft.com/office/drawing/2014/main" id="{636D4D0A-E258-4FB7-B2F3-9F5975049B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9436" y="2154524"/>
            <a:ext cx="609600" cy="609600"/>
          </a:xfrm>
          <a:prstGeom prst="rect">
            <a:avLst/>
          </a:prstGeom>
        </p:spPr>
      </p:pic>
    </p:spTree>
    <p:extLst>
      <p:ext uri="{BB962C8B-B14F-4D97-AF65-F5344CB8AC3E}">
        <p14:creationId xmlns:p14="http://schemas.microsoft.com/office/powerpoint/2010/main" val="4114333668"/>
      </p:ext>
    </p:extLst>
  </p:cSld>
  <p:clrMapOvr>
    <a:masterClrMapping/>
  </p:clrMapOvr>
  <mc:AlternateContent xmlns:mc="http://schemas.openxmlformats.org/markup-compatibility/2006">
    <mc:Choice xmlns:p14="http://schemas.microsoft.com/office/powerpoint/2010/main" Requires="p14">
      <p:transition p14:dur="0" advClick="0" advTm="41000"/>
    </mc:Choice>
    <mc:Fallback>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B9FFC7-64ED-4C84-9E71-E72BBB6ED5F2}"/>
              </a:ext>
            </a:extLst>
          </p:cNvPr>
          <p:cNvSpPr>
            <a:spLocks noGrp="1"/>
          </p:cNvSpPr>
          <p:nvPr>
            <p:ph sz="quarter" idx="10"/>
          </p:nvPr>
        </p:nvSpPr>
        <p:spPr/>
        <p:txBody>
          <a:bodyPr>
            <a:normAutofit/>
          </a:bodyPr>
          <a:lstStyle/>
          <a:p>
            <a:pPr marL="0" indent="0">
              <a:buNone/>
            </a:pPr>
            <a:r>
              <a:rPr lang="en-US" sz="1350"/>
              <a:t>Like vision loss, hearing loss can have a huge impact on your quality of life. TruHearing</a:t>
            </a:r>
            <a:r>
              <a:rPr lang="en-US" sz="1350" baseline="30000"/>
              <a:t>®</a:t>
            </a:r>
            <a:r>
              <a:rPr lang="en-US" sz="1350"/>
              <a:t> makes hearing aids affordable by providing exclusive savings to all VSP Vision Care members. </a:t>
            </a:r>
            <a:br>
              <a:rPr lang="en-US" sz="1350"/>
            </a:br>
            <a:br>
              <a:rPr lang="en-US" sz="1350"/>
            </a:br>
            <a:r>
              <a:rPr lang="en-US" sz="1350" b="1"/>
              <a:t>As a VSP member, you can save up to 60% on a pair of hearing aids with TruHearing.</a:t>
            </a:r>
            <a:r>
              <a:rPr lang="en-US" sz="1350"/>
              <a:t> Your dependents and even extended family members are eligible too.</a:t>
            </a:r>
            <a:br>
              <a:rPr lang="en-US" sz="1350"/>
            </a:br>
            <a:br>
              <a:rPr lang="en-US" sz="1350"/>
            </a:br>
            <a:r>
              <a:rPr lang="en-US" sz="1350"/>
              <a:t>Learn more about this VSP Exclusive Member Extras at </a:t>
            </a:r>
            <a:r>
              <a:rPr lang="en-US" sz="1350" b="1"/>
              <a:t>truhearing.com/vsp</a:t>
            </a:r>
            <a:r>
              <a:rPr lang="en-US" sz="1350"/>
              <a:t>.</a:t>
            </a:r>
          </a:p>
        </p:txBody>
      </p:sp>
      <p:sp>
        <p:nvSpPr>
          <p:cNvPr id="2" name="Picture Placeholder 1">
            <a:extLst>
              <a:ext uri="{FF2B5EF4-FFF2-40B4-BE49-F238E27FC236}">
                <a16:creationId xmlns:a16="http://schemas.microsoft.com/office/drawing/2014/main" id="{151E8994-586C-BD2B-A400-954ADA94ECCA}"/>
              </a:ext>
            </a:extLst>
          </p:cNvPr>
          <p:cNvSpPr>
            <a:spLocks noGrp="1"/>
          </p:cNvSpPr>
          <p:nvPr>
            <p:ph type="pic" sz="quarter" idx="19"/>
          </p:nvPr>
        </p:nvSpPr>
        <p:spPr/>
      </p:sp>
      <p:sp>
        <p:nvSpPr>
          <p:cNvPr id="5" name="Title 4">
            <a:extLst>
              <a:ext uri="{FF2B5EF4-FFF2-40B4-BE49-F238E27FC236}">
                <a16:creationId xmlns:a16="http://schemas.microsoft.com/office/drawing/2014/main" id="{3FAD8510-D754-46D4-B4A4-393C97F1B9A4}"/>
              </a:ext>
            </a:extLst>
          </p:cNvPr>
          <p:cNvSpPr>
            <a:spLocks noGrp="1"/>
          </p:cNvSpPr>
          <p:nvPr>
            <p:ph type="title"/>
          </p:nvPr>
        </p:nvSpPr>
        <p:spPr/>
        <p:txBody>
          <a:bodyPr/>
          <a:lstStyle/>
          <a:p>
            <a:r>
              <a:rPr lang="en-US"/>
              <a:t>Savings On Hearing Aids</a:t>
            </a:r>
            <a:endParaRPr lang="en-PH"/>
          </a:p>
        </p:txBody>
      </p:sp>
      <p:pic>
        <p:nvPicPr>
          <p:cNvPr id="14" name="Picture Placeholder 7">
            <a:extLst>
              <a:ext uri="{FF2B5EF4-FFF2-40B4-BE49-F238E27FC236}">
                <a16:creationId xmlns:a16="http://schemas.microsoft.com/office/drawing/2014/main" id="{ABA97CFA-6F6B-4854-B5CA-5AF0C66179C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271717" y="-7144"/>
            <a:ext cx="2877046" cy="5150644"/>
          </a:xfrm>
          <a:prstGeom prst="rect">
            <a:avLst/>
          </a:prstGeom>
        </p:spPr>
      </p:pic>
      <p:pic>
        <p:nvPicPr>
          <p:cNvPr id="15" name="Picture 2" descr="TruHearing">
            <a:extLst>
              <a:ext uri="{FF2B5EF4-FFF2-40B4-BE49-F238E27FC236}">
                <a16:creationId xmlns:a16="http://schemas.microsoft.com/office/drawing/2014/main" id="{765F2E9F-0017-4EC8-9FD4-948D3C45704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2" t="33404" r="-42" b="28182"/>
          <a:stretch/>
        </p:blipFill>
        <p:spPr bwMode="auto">
          <a:xfrm>
            <a:off x="2167533" y="3717233"/>
            <a:ext cx="28575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8">
            <a:hlinkClick r:id="" action="ppaction://media"/>
            <a:extLst>
              <a:ext uri="{FF2B5EF4-FFF2-40B4-BE49-F238E27FC236}">
                <a16:creationId xmlns:a16="http://schemas.microsoft.com/office/drawing/2014/main" id="{A56D4416-D486-4040-AEEB-4648060746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1745" y="2079573"/>
            <a:ext cx="609600" cy="609600"/>
          </a:xfrm>
          <a:prstGeom prst="rect">
            <a:avLst/>
          </a:prstGeom>
        </p:spPr>
      </p:pic>
    </p:spTree>
    <p:extLst>
      <p:ext uri="{BB962C8B-B14F-4D97-AF65-F5344CB8AC3E}">
        <p14:creationId xmlns:p14="http://schemas.microsoft.com/office/powerpoint/2010/main" val="4009641939"/>
      </p:ext>
    </p:extLst>
  </p:cSld>
  <p:clrMapOvr>
    <a:masterClrMapping/>
  </p:clrMapOvr>
  <mc:AlternateContent xmlns:mc="http://schemas.openxmlformats.org/markup-compatibility/2006">
    <mc:Choice xmlns:p14="http://schemas.microsoft.com/office/powerpoint/2010/main" Requires="p14">
      <p:transition p14:dur="0" advClick="0" advTm="73000"/>
    </mc:Choice>
    <mc:Fallback>
      <p:transition advClick="0" advTm="7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6ABCD-8E13-4E2B-9671-C40335676B5D}"/>
              </a:ext>
            </a:extLst>
          </p:cNvPr>
          <p:cNvPicPr>
            <a:picLocks noChangeAspect="1"/>
          </p:cNvPicPr>
          <p:nvPr/>
        </p:nvPicPr>
        <p:blipFill>
          <a:blip r:embed="rId5" cstate="screen">
            <a:extLst>
              <a:ext uri="{28A0092B-C50C-407E-A947-70E740481C1C}">
                <a14:useLocalDpi xmlns:a14="http://schemas.microsoft.com/office/drawing/2010/main"/>
              </a:ext>
            </a:extLst>
          </a:blip>
          <a:srcRect l="8225" r="8225"/>
          <a:stretch/>
        </p:blipFill>
        <p:spPr>
          <a:xfrm>
            <a:off x="6377819" y="0"/>
            <a:ext cx="2769243" cy="5157788"/>
          </a:xfrm>
          <a:prstGeom prst="rect">
            <a:avLst/>
          </a:prstGeom>
        </p:spPr>
      </p:pic>
      <p:sp>
        <p:nvSpPr>
          <p:cNvPr id="6" name="Content Placeholder 5">
            <a:extLst>
              <a:ext uri="{FF2B5EF4-FFF2-40B4-BE49-F238E27FC236}">
                <a16:creationId xmlns:a16="http://schemas.microsoft.com/office/drawing/2014/main" id="{61B9FFC7-64ED-4C84-9E71-E72BBB6ED5F2}"/>
              </a:ext>
            </a:extLst>
          </p:cNvPr>
          <p:cNvSpPr>
            <a:spLocks noGrp="1"/>
          </p:cNvSpPr>
          <p:nvPr>
            <p:ph sz="quarter" idx="10"/>
          </p:nvPr>
        </p:nvSpPr>
        <p:spPr>
          <a:xfrm>
            <a:off x="930728" y="831850"/>
            <a:ext cx="5287566" cy="3390900"/>
          </a:xfrm>
        </p:spPr>
        <p:txBody>
          <a:bodyPr>
            <a:normAutofit lnSpcReduction="10000"/>
          </a:bodyPr>
          <a:lstStyle/>
          <a:p>
            <a:pPr marL="0" indent="0">
              <a:lnSpc>
                <a:spcPct val="100000"/>
              </a:lnSpc>
              <a:spcBef>
                <a:spcPts val="600"/>
              </a:spcBef>
              <a:spcAft>
                <a:spcPts val="600"/>
              </a:spcAft>
              <a:buNone/>
              <a:defRPr/>
            </a:pPr>
            <a:r>
              <a:rPr lang="en-US" sz="1350"/>
              <a:t>With thousands of in-network doctors, it’s easy to find an eye doctor near you.​</a:t>
            </a:r>
            <a:br>
              <a:rPr lang="en-US" sz="1200"/>
            </a:br>
            <a:br>
              <a:rPr lang="en-US" sz="1200"/>
            </a:br>
            <a:r>
              <a:rPr lang="en-US">
                <a:solidFill>
                  <a:schemeClr val="accent1"/>
                </a:solidFill>
              </a:rPr>
              <a:t>With Even More Options</a:t>
            </a:r>
            <a:endParaRPr lang="en-US">
              <a:solidFill>
                <a:srgbClr val="3A60FF"/>
              </a:solidFill>
            </a:endParaRPr>
          </a:p>
          <a:p>
            <a:pPr marL="0" indent="0">
              <a:lnSpc>
                <a:spcPct val="100000"/>
              </a:lnSpc>
              <a:buNone/>
            </a:pPr>
            <a:r>
              <a:rPr lang="en-US" sz="1350"/>
              <a:t>Maximize your benefits at a Premier Program location (at no extra cost) including thousands of private practice doctors and more than 700 Visionworks</a:t>
            </a:r>
            <a:r>
              <a:rPr lang="en-US" sz="1350" baseline="30000"/>
              <a:t>®</a:t>
            </a:r>
            <a:r>
              <a:rPr lang="en-US" sz="1350" b="1"/>
              <a:t> </a:t>
            </a:r>
            <a:r>
              <a:rPr lang="en-US" sz="1350"/>
              <a:t>retail locations nationwide.</a:t>
            </a:r>
          </a:p>
          <a:p>
            <a:pPr marL="398394" indent="-285750">
              <a:lnSpc>
                <a:spcPct val="100000"/>
              </a:lnSpc>
            </a:pPr>
            <a:r>
              <a:rPr lang="en-US" sz="1350">
                <a:ea typeface="ＭＳ Ｐゴシック" charset="0"/>
              </a:rPr>
              <a:t>Exclusive bonus </a:t>
            </a:r>
            <a:br>
              <a:rPr lang="en-US" sz="1350">
                <a:ea typeface="ＭＳ Ｐゴシック" charset="0"/>
              </a:rPr>
            </a:br>
            <a:r>
              <a:rPr lang="en-US" sz="1350">
                <a:ea typeface="ＭＳ Ｐゴシック" charset="0"/>
              </a:rPr>
              <a:t>offers and savings </a:t>
            </a:r>
          </a:p>
          <a:p>
            <a:pPr marL="398394" indent="-285750">
              <a:lnSpc>
                <a:spcPct val="100000"/>
              </a:lnSpc>
            </a:pPr>
            <a:r>
              <a:rPr lang="en-US" sz="1350">
                <a:ea typeface="ＭＳ Ｐゴシック" charset="0"/>
              </a:rPr>
              <a:t>A wide selection of </a:t>
            </a:r>
            <a:br>
              <a:rPr lang="en-US" sz="1350">
                <a:ea typeface="ＭＳ Ｐゴシック" charset="0"/>
              </a:rPr>
            </a:br>
            <a:r>
              <a:rPr lang="en-US" sz="1350">
                <a:ea typeface="ＭＳ Ｐゴシック" charset="0"/>
              </a:rPr>
              <a:t>featured frame brands</a:t>
            </a:r>
          </a:p>
          <a:p>
            <a:pPr marL="398394" indent="-285750">
              <a:lnSpc>
                <a:spcPct val="100000"/>
              </a:lnSpc>
            </a:pPr>
            <a:r>
              <a:rPr lang="en-US" sz="1350">
                <a:ea typeface="ＭＳ Ｐゴシック" charset="0"/>
              </a:rPr>
              <a:t>Advanced eye exam </a:t>
            </a:r>
            <a:br>
              <a:rPr lang="en-US" sz="1350">
                <a:ea typeface="ＭＳ Ｐゴシック" charset="0"/>
              </a:rPr>
            </a:br>
            <a:r>
              <a:rPr lang="en-US" sz="1350">
                <a:ea typeface="ＭＳ Ｐゴシック" charset="0"/>
              </a:rPr>
              <a:t>technology, like retinal </a:t>
            </a:r>
            <a:br>
              <a:rPr lang="en-US" sz="1350">
                <a:ea typeface="ＭＳ Ｐゴシック" charset="0"/>
              </a:rPr>
            </a:br>
            <a:r>
              <a:rPr lang="en-US" sz="1350">
                <a:ea typeface="ＭＳ Ｐゴシック" charset="0"/>
              </a:rPr>
              <a:t>imaging</a:t>
            </a:r>
          </a:p>
        </p:txBody>
      </p:sp>
      <p:sp>
        <p:nvSpPr>
          <p:cNvPr id="2" name="Picture Placeholder 1">
            <a:extLst>
              <a:ext uri="{FF2B5EF4-FFF2-40B4-BE49-F238E27FC236}">
                <a16:creationId xmlns:a16="http://schemas.microsoft.com/office/drawing/2014/main" id="{84FDE3DF-EDC7-2FC6-5022-11D45260E7B6}"/>
              </a:ext>
            </a:extLst>
          </p:cNvPr>
          <p:cNvSpPr>
            <a:spLocks noGrp="1"/>
          </p:cNvSpPr>
          <p:nvPr>
            <p:ph type="pic" sz="quarter" idx="19"/>
          </p:nvPr>
        </p:nvSpPr>
        <p:spPr/>
      </p:sp>
      <p:sp>
        <p:nvSpPr>
          <p:cNvPr id="5" name="Title 4">
            <a:extLst>
              <a:ext uri="{FF2B5EF4-FFF2-40B4-BE49-F238E27FC236}">
                <a16:creationId xmlns:a16="http://schemas.microsoft.com/office/drawing/2014/main" id="{3FAD8510-D754-46D4-B4A4-393C97F1B9A4}"/>
              </a:ext>
            </a:extLst>
          </p:cNvPr>
          <p:cNvSpPr>
            <a:spLocks noGrp="1"/>
          </p:cNvSpPr>
          <p:nvPr>
            <p:ph type="title"/>
          </p:nvPr>
        </p:nvSpPr>
        <p:spPr/>
        <p:txBody>
          <a:bodyPr/>
          <a:lstStyle/>
          <a:p>
            <a:r>
              <a:rPr lang="en-US"/>
              <a:t>Convenient Access You Want</a:t>
            </a:r>
            <a:endParaRPr lang="en-PH"/>
          </a:p>
        </p:txBody>
      </p:sp>
      <p:pic>
        <p:nvPicPr>
          <p:cNvPr id="10" name="Picture 9">
            <a:extLst>
              <a:ext uri="{FF2B5EF4-FFF2-40B4-BE49-F238E27FC236}">
                <a16:creationId xmlns:a16="http://schemas.microsoft.com/office/drawing/2014/main" id="{D1875F37-9140-92D5-D162-D53174E06E41}"/>
              </a:ext>
            </a:extLst>
          </p:cNvPr>
          <p:cNvPicPr>
            <a:picLocks noChangeAspect="1"/>
          </p:cNvPicPr>
          <p:nvPr/>
        </p:nvPicPr>
        <p:blipFill>
          <a:blip r:embed="rId6"/>
          <a:srcRect/>
          <a:stretch/>
        </p:blipFill>
        <p:spPr>
          <a:xfrm>
            <a:off x="3321021" y="2965814"/>
            <a:ext cx="2747875" cy="552912"/>
          </a:xfrm>
          <a:prstGeom prst="rect">
            <a:avLst/>
          </a:prstGeom>
        </p:spPr>
      </p:pic>
      <p:pic>
        <p:nvPicPr>
          <p:cNvPr id="7" name="Picture 6">
            <a:extLst>
              <a:ext uri="{FF2B5EF4-FFF2-40B4-BE49-F238E27FC236}">
                <a16:creationId xmlns:a16="http://schemas.microsoft.com/office/drawing/2014/main" id="{AC9CAFED-4D3B-4FB0-BA2F-1AA1853EC0F2}"/>
              </a:ext>
            </a:extLst>
          </p:cNvPr>
          <p:cNvPicPr>
            <a:picLocks noChangeAspect="1"/>
          </p:cNvPicPr>
          <p:nvPr/>
        </p:nvPicPr>
        <p:blipFill>
          <a:blip r:embed="rId7">
            <a:extLst>
              <a:ext uri="{28A0092B-C50C-407E-A947-70E740481C1C}">
                <a14:useLocalDpi xmlns:a14="http://schemas.microsoft.com/office/drawing/2010/main" val="0"/>
              </a:ext>
            </a:extLst>
          </a:blip>
          <a:srcRect l="8225" r="8225"/>
          <a:stretch/>
        </p:blipFill>
        <p:spPr>
          <a:xfrm>
            <a:off x="6374757" y="0"/>
            <a:ext cx="2769243" cy="5157788"/>
          </a:xfrm>
          <a:prstGeom prst="rect">
            <a:avLst/>
          </a:prstGeom>
        </p:spPr>
      </p:pic>
      <p:pic>
        <p:nvPicPr>
          <p:cNvPr id="3" name="Slide 9">
            <a:hlinkClick r:id="" action="ppaction://media"/>
            <a:extLst>
              <a:ext uri="{FF2B5EF4-FFF2-40B4-BE49-F238E27FC236}">
                <a16:creationId xmlns:a16="http://schemas.microsoft.com/office/drawing/2014/main" id="{9F99D698-3F11-46EF-9FB3-7FA3674FB7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1902" y="1937166"/>
            <a:ext cx="609600" cy="609600"/>
          </a:xfrm>
          <a:prstGeom prst="rect">
            <a:avLst/>
          </a:prstGeom>
        </p:spPr>
      </p:pic>
    </p:spTree>
    <p:extLst>
      <p:ext uri="{BB962C8B-B14F-4D97-AF65-F5344CB8AC3E}">
        <p14:creationId xmlns:p14="http://schemas.microsoft.com/office/powerpoint/2010/main" val="3892705671"/>
      </p:ext>
    </p:extLst>
  </p:cSld>
  <p:clrMapOvr>
    <a:masterClrMapping/>
  </p:clrMapOvr>
  <mc:AlternateContent xmlns:mc="http://schemas.openxmlformats.org/markup-compatibility/2006">
    <mc:Choice xmlns:p14="http://schemas.microsoft.com/office/powerpoint/2010/main" Requires="p14">
      <p:transition p14:dur="0" advClick="0" advTm="32000"/>
    </mc:Choice>
    <mc:Fallback>
      <p:transition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ustom Desig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ection Slides">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f4f38ea-e6f8-432e-bd13-240724cbd163">
      <UserInfo>
        <DisplayName>Kirsten Geney</DisplayName>
        <AccountId>21</AccountId>
        <AccountType/>
      </UserInfo>
      <UserInfo>
        <DisplayName>Nicole Barnhart</DisplayName>
        <AccountId>22</AccountId>
        <AccountType/>
      </UserInfo>
      <UserInfo>
        <DisplayName>Will Peterson</DisplayName>
        <AccountId>12</AccountId>
        <AccountType/>
      </UserInfo>
      <UserInfo>
        <DisplayName>Carolyn Vu</DisplayName>
        <AccountId>13</AccountId>
        <AccountType/>
      </UserInfo>
    </SharedWithUsers>
    <lcf76f155ced4ddcb4097134ff3c332f xmlns="ed3b4e87-aa01-4e95-9b9c-1b540d81eac2">
      <Terms xmlns="http://schemas.microsoft.com/office/infopath/2007/PartnerControls"/>
    </lcf76f155ced4ddcb4097134ff3c332f>
    <TaxCatchAll xmlns="5f4f38ea-e6f8-432e-bd13-240724cbd16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C46C227FA7B14A91FFD4D178CCED79" ma:contentTypeVersion="13" ma:contentTypeDescription="Create a new document." ma:contentTypeScope="" ma:versionID="1283d77992dcc09dc65043231758eb39">
  <xsd:schema xmlns:xsd="http://www.w3.org/2001/XMLSchema" xmlns:xs="http://www.w3.org/2001/XMLSchema" xmlns:p="http://schemas.microsoft.com/office/2006/metadata/properties" xmlns:ns2="ed3b4e87-aa01-4e95-9b9c-1b540d81eac2" xmlns:ns3="5f4f38ea-e6f8-432e-bd13-240724cbd163" targetNamespace="http://schemas.microsoft.com/office/2006/metadata/properties" ma:root="true" ma:fieldsID="ba879ef44b3c4b061448c9d50cab8870" ns2:_="" ns3:_="">
    <xsd:import namespace="ed3b4e87-aa01-4e95-9b9c-1b540d81eac2"/>
    <xsd:import namespace="5f4f38ea-e6f8-432e-bd13-240724cbd16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b4e87-aa01-4e95-9b9c-1b540d81ea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ce5f2ac-bb83-4a84-bbbc-4691dad9edf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4f38ea-e6f8-432e-bd13-240724cbd16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06f0ce0-fa55-421e-8064-96e6f4561702}" ma:internalName="TaxCatchAll" ma:showField="CatchAllData" ma:web="5f4f38ea-e6f8-432e-bd13-240724cbd163">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D8A219-D4F6-451E-A2E6-66B7BB93E797}">
  <ds:schemaRefs>
    <ds:schemaRef ds:uri="06b41c8b-b807-4de2-8aad-13cafec8897c"/>
    <ds:schemaRef ds:uri="49f5da58-6cb0-4efc-b7b1-2e43d21a7506"/>
    <ds:schemaRef ds:uri="78bf42a5-34cc-4376-b04e-40e97ee01679"/>
    <ds:schemaRef ds:uri="fa7a8f14-a4fc-4510-bad9-c3280afbc1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01F888F-7A53-43BB-A1AD-01AA7120AA41}"/>
</file>

<file path=customXml/itemProps3.xml><?xml version="1.0" encoding="utf-8"?>
<ds:datastoreItem xmlns:ds="http://schemas.openxmlformats.org/officeDocument/2006/customXml" ds:itemID="{E8D9A345-14E5-4466-BA6B-8C97DB6D09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2372</Words>
  <Application>Microsoft Office PowerPoint</Application>
  <PresentationFormat>On-screen Show (16:9)</PresentationFormat>
  <Paragraphs>173</Paragraphs>
  <Slides>13</Slides>
  <Notes>13</Notes>
  <HiddenSlides>0</HiddenSlides>
  <MMClips>13</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13</vt:i4>
      </vt:variant>
    </vt:vector>
  </HeadingPairs>
  <TitlesOfParts>
    <vt:vector size="18" baseType="lpstr">
      <vt:lpstr>Calibri</vt:lpstr>
      <vt:lpstr>2_Custom Design</vt:lpstr>
      <vt:lpstr>3_Section Slides</vt:lpstr>
      <vt:lpstr>3_Custom Design</vt:lpstr>
      <vt:lpstr>1_Custom Design</vt:lpstr>
      <vt:lpstr>It’s Time to Enroll Get to Know Your  VSP Vision Benefits.</vt:lpstr>
      <vt:lpstr>City of San José VSP Plan Offering</vt:lpstr>
      <vt:lpstr>Your VSP Plan Options at a Glance</vt:lpstr>
      <vt:lpstr>Essential Medical Eye Care</vt:lpstr>
      <vt:lpstr>Retinal Screening</vt:lpstr>
      <vt:lpstr>Eyeconic</vt:lpstr>
      <vt:lpstr>Exclusive Member Extras </vt:lpstr>
      <vt:lpstr>Savings On Hearing Aids</vt:lpstr>
      <vt:lpstr>Convenient Access You Want</vt:lpstr>
      <vt:lpstr>OUT OF NETWORK REIMBURSEMENT</vt:lpstr>
      <vt:lpstr>OON CLAIMS SUBMISSION</vt:lpstr>
      <vt:lpstr>Using Your Benefit is Easy</vt:lpstr>
      <vt:lpstr>PowerPoint Presentation</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Partnership review</dc:title>
  <dc:subject>http://graphicriver.net/user/jetfabrik</dc:subject>
  <dc:creator>Jetfabrik</dc:creator>
  <cp:keywords>http:/graphicriver.net/user/jetfabrik</cp:keywords>
  <dc:description>http://graphicriver.net/user/jetfabrik</dc:description>
  <cp:lastModifiedBy>Meyer-Calvert, Teresa</cp:lastModifiedBy>
  <cp:revision>1</cp:revision>
  <cp:lastPrinted>2019-02-07T16:55:58Z</cp:lastPrinted>
  <dcterms:created xsi:type="dcterms:W3CDTF">2014-11-12T21:47:38Z</dcterms:created>
  <dcterms:modified xsi:type="dcterms:W3CDTF">2023-10-19T23:15:46Z</dcterms:modified>
  <cp:category>http://graphicriver.net/user/jetfabrik</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0x010100D3C46C227FA7B14A91FFD4D178CCED79</vt:lpwstr>
  </property>
  <property fmtid="{D5CDD505-2E9C-101B-9397-08002B2CF9AE}" pid="3" name="_dlc_DocIdItemGuid">
    <vt:lpwstr>23002a38-6039-430c-8d37-58cbd4e063a9</vt:lpwstr>
  </property>
  <property fmtid="{D5CDD505-2E9C-101B-9397-08002B2CF9AE}" pid="4" name="ArticulateGUID">
    <vt:lpwstr>0B4DC391-3742-4FFD-AEC8-C896240E6782</vt:lpwstr>
  </property>
  <property fmtid="{D5CDD505-2E9C-101B-9397-08002B2CF9AE}" pid="5" name="ArticulatePath">
    <vt:lpwstr>Updated Master Slides_v3</vt:lpwstr>
  </property>
  <property fmtid="{D5CDD505-2E9C-101B-9397-08002B2CF9AE}" pid="6" name="MediaServiceImageTags">
    <vt:lpwstr/>
  </property>
  <property fmtid="{D5CDD505-2E9C-101B-9397-08002B2CF9AE}" pid="7" name="Order">
    <vt:lpwstr>44423000.0000000</vt:lpwstr>
  </property>
  <property fmtid="{D5CDD505-2E9C-101B-9397-08002B2CF9AE}" pid="8" name="xd_ProgID">
    <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lpwstr/>
  </property>
</Properties>
</file>